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1"/>
  </p:notesMasterIdLst>
  <p:handoutMasterIdLst>
    <p:handoutMasterId r:id="rId32"/>
  </p:handoutMasterIdLst>
  <p:sldIdLst>
    <p:sldId id="256" r:id="rId2"/>
    <p:sldId id="280" r:id="rId3"/>
    <p:sldId id="315" r:id="rId4"/>
    <p:sldId id="257" r:id="rId5"/>
    <p:sldId id="316" r:id="rId6"/>
    <p:sldId id="259" r:id="rId7"/>
    <p:sldId id="282" r:id="rId8"/>
    <p:sldId id="320" r:id="rId9"/>
    <p:sldId id="287" r:id="rId10"/>
    <p:sldId id="289" r:id="rId11"/>
    <p:sldId id="290" r:id="rId12"/>
    <p:sldId id="291" r:id="rId13"/>
    <p:sldId id="321" r:id="rId14"/>
    <p:sldId id="295" r:id="rId15"/>
    <p:sldId id="296" r:id="rId16"/>
    <p:sldId id="323" r:id="rId17"/>
    <p:sldId id="322" r:id="rId18"/>
    <p:sldId id="298" r:id="rId19"/>
    <p:sldId id="300" r:id="rId20"/>
    <p:sldId id="301" r:id="rId21"/>
    <p:sldId id="308" r:id="rId22"/>
    <p:sldId id="306" r:id="rId23"/>
    <p:sldId id="303" r:id="rId24"/>
    <p:sldId id="307" r:id="rId25"/>
    <p:sldId id="309" r:id="rId26"/>
    <p:sldId id="311" r:id="rId27"/>
    <p:sldId id="313" r:id="rId28"/>
    <p:sldId id="304" r:id="rId29"/>
    <p:sldId id="279" r:id="rId30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08" autoAdjust="0"/>
  </p:normalViewPr>
  <p:slideViewPr>
    <p:cSldViewPr snapToGrid="0" showGuides="1">
      <p:cViewPr varScale="1">
        <p:scale>
          <a:sx n="91" d="100"/>
          <a:sy n="91" d="100"/>
        </p:scale>
        <p:origin x="792" y="96"/>
      </p:cViewPr>
      <p:guideLst>
        <p:guide orient="horz" pos="2160"/>
        <p:guide pos="37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7" d="100"/>
          <a:sy n="67" d="100"/>
        </p:scale>
        <p:origin x="426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44D188-6CDF-B2C1-24BE-567BC71A7E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5008A-8D65-4C82-B1AF-1CB3746DB3C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2954111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155" userDrawn="1">
          <p15:clr>
            <a:srgbClr val="F26B43"/>
          </p15:clr>
        </p15:guide>
        <p15:guide id="2" pos="2169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2AB979-CB80-4209-BFD9-C7D478E76106}" type="datetimeFigureOut">
              <a:rPr lang="en-AU" smtClean="0"/>
              <a:t>2/05/2026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5AE04E-6483-432B-866E-4433CF00FBA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71567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E3931-D0FF-468A-B013-1DFB8EC8ACCD}" type="datetime1">
              <a:rPr lang="en-AU" smtClean="0"/>
              <a:t>2/05/2026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54168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18754-8F0C-48F1-B531-074B39AC2FF2}" type="datetime1">
              <a:rPr lang="en-AU" smtClean="0"/>
              <a:t>2/05/2026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37475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8617-5EE7-4DC8-A5E9-D27ED1BBC181}" type="datetime1">
              <a:rPr lang="en-AU" smtClean="0"/>
              <a:t>2/05/2026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7051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3D95-3BBD-4F90-BE11-A9E1F128515C}" type="datetime1">
              <a:rPr lang="en-AU" smtClean="0"/>
              <a:t>2/05/2026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077114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13B66-806D-440A-B8F4-D49634FD9B15}" type="datetime1">
              <a:rPr lang="en-AU" smtClean="0"/>
              <a:t>2/05/2026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384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AF16A-CFE5-4BDF-A925-2C3074D65CD3}" type="datetime1">
              <a:rPr lang="en-AU" smtClean="0"/>
              <a:t>2/05/2026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3644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BFD49-7113-4139-9013-37C1B8E6DE9B}" type="datetime1">
              <a:rPr lang="en-AU" smtClean="0"/>
              <a:t>2/05/2026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09786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4E2CE-3F6E-45F7-B97F-D5DF0E5A58C6}" type="datetime1">
              <a:rPr lang="en-AU" smtClean="0"/>
              <a:t>2/05/2026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44574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8711-48EE-4624-89F8-00A821C114B2}" type="datetime1">
              <a:rPr lang="en-AU" smtClean="0"/>
              <a:t>2/05/2026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19589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9F148-89A7-414A-907A-76B68345317F}" type="datetime1">
              <a:rPr lang="en-AU" smtClean="0"/>
              <a:t>2/05/2026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93290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8BC3-0597-4671-9429-0C35440DE080}" type="datetime1">
              <a:rPr lang="en-AU" smtClean="0"/>
              <a:t>2/05/2026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62868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6BA78-C151-46BE-AE34-7927E47FADAA}" type="datetime1">
              <a:rPr lang="en-AU" smtClean="0"/>
              <a:t>2/05/2026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AD780-5C05-47A3-A1CD-F2FE4A771AD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79451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9F368A4-F2F5-D5E1-5038-98D4DF5F6C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0430" y="2466924"/>
            <a:ext cx="9144000" cy="948941"/>
          </a:xfrm>
        </p:spPr>
        <p:txBody>
          <a:bodyPr>
            <a:normAutofit/>
          </a:bodyPr>
          <a:lstStyle/>
          <a:p>
            <a:r>
              <a:rPr lang="en-AU" sz="4400" b="1" dirty="0"/>
              <a:t>Today - # 2: </a:t>
            </a:r>
            <a:r>
              <a:rPr lang="en-AU" sz="4400" b="1" dirty="0">
                <a:solidFill>
                  <a:srgbClr val="FF0000"/>
                </a:solidFill>
              </a:rPr>
              <a:t>Wise</a:t>
            </a:r>
            <a:r>
              <a:rPr lang="en-AU" sz="4400" b="1" dirty="0"/>
              <a:t> Love</a:t>
            </a:r>
            <a:endParaRPr lang="en-AU" sz="44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51594A-7955-49E2-926B-ECD7E7209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1</a:t>
            </a:fld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2346F7-4045-5F68-1010-8A03BB38A72C}"/>
              </a:ext>
            </a:extLst>
          </p:cNvPr>
          <p:cNvSpPr txBox="1"/>
          <p:nvPr/>
        </p:nvSpPr>
        <p:spPr>
          <a:xfrm>
            <a:off x="4888985" y="3426396"/>
            <a:ext cx="22851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5270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Galatians 6</a:t>
            </a:r>
            <a:endParaRPr lang="en-A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C16E3F-CF13-639F-D586-85935F3D733E}"/>
              </a:ext>
            </a:extLst>
          </p:cNvPr>
          <p:cNvSpPr txBox="1"/>
          <p:nvPr/>
        </p:nvSpPr>
        <p:spPr>
          <a:xfrm>
            <a:off x="4351281" y="23389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/>
              <a:t>“…</a:t>
            </a:r>
            <a:r>
              <a:rPr lang="en-US" dirty="0"/>
              <a:t>By this everyone will know that you are my disciples, if you </a:t>
            </a:r>
            <a:r>
              <a:rPr lang="en-US" b="1" dirty="0">
                <a:solidFill>
                  <a:srgbClr val="FF0000"/>
                </a:solidFill>
              </a:rPr>
              <a:t>love</a:t>
            </a:r>
            <a:r>
              <a:rPr lang="en-US" dirty="0"/>
              <a:t> one another.” John 13:35</a:t>
            </a:r>
          </a:p>
        </p:txBody>
      </p:sp>
      <p:sp>
        <p:nvSpPr>
          <p:cNvPr id="7" name="Text 0">
            <a:extLst>
              <a:ext uri="{FF2B5EF4-FFF2-40B4-BE49-F238E27FC236}">
                <a16:creationId xmlns:a16="http://schemas.microsoft.com/office/drawing/2014/main" id="{65A96DC7-657D-8EC7-409D-05C8E282F4B5}"/>
              </a:ext>
            </a:extLst>
          </p:cNvPr>
          <p:cNvSpPr/>
          <p:nvPr/>
        </p:nvSpPr>
        <p:spPr>
          <a:xfrm>
            <a:off x="530352" y="310896"/>
            <a:ext cx="11155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lang="en-AU" sz="2800" b="1" dirty="0"/>
              <a:t>🔑  </a:t>
            </a:r>
            <a:r>
              <a:rPr lang="en-US" sz="2800" b="1" dirty="0">
                <a:solidFill>
                  <a:srgbClr val="2631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Message Series -</a:t>
            </a:r>
            <a:endParaRPr lang="en-US" sz="2800" dirty="0"/>
          </a:p>
        </p:txBody>
      </p:sp>
      <p:sp>
        <p:nvSpPr>
          <p:cNvPr id="8" name="Shape 1">
            <a:extLst>
              <a:ext uri="{FF2B5EF4-FFF2-40B4-BE49-F238E27FC236}">
                <a16:creationId xmlns:a16="http://schemas.microsoft.com/office/drawing/2014/main" id="{1AEE8204-E09F-EA0D-A6EE-7AA18396D00B}"/>
              </a:ext>
            </a:extLst>
          </p:cNvPr>
          <p:cNvSpPr/>
          <p:nvPr/>
        </p:nvSpPr>
        <p:spPr>
          <a:xfrm>
            <a:off x="530352" y="877824"/>
            <a:ext cx="11155680" cy="0"/>
          </a:xfrm>
          <a:prstGeom prst="line">
            <a:avLst/>
          </a:prstGeom>
          <a:noFill/>
          <a:ln w="22860">
            <a:solidFill>
              <a:srgbClr val="C58B35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B21530-39A2-5151-3A9A-3B8D13B57579}"/>
              </a:ext>
            </a:extLst>
          </p:cNvPr>
          <p:cNvSpPr txBox="1"/>
          <p:nvPr/>
        </p:nvSpPr>
        <p:spPr>
          <a:xfrm>
            <a:off x="2070539" y="4989803"/>
            <a:ext cx="79142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2800" dirty="0"/>
              <a:t>👉  Get your Journal out or you phone to take notes!</a:t>
            </a: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C7D7D3-9B8F-479E-D4FA-0D8C9BFD89EF}"/>
              </a:ext>
            </a:extLst>
          </p:cNvPr>
          <p:cNvSpPr txBox="1"/>
          <p:nvPr/>
        </p:nvSpPr>
        <p:spPr>
          <a:xfrm>
            <a:off x="2706427" y="1051041"/>
            <a:ext cx="6670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 </a:t>
            </a:r>
            <a:r>
              <a:rPr lang="en-US" b="1" dirty="0"/>
              <a:t>OVERALL QUESTION</a:t>
            </a:r>
            <a:r>
              <a:rPr lang="en-US" dirty="0"/>
              <a:t>: What does </a:t>
            </a:r>
            <a:r>
              <a:rPr lang="en-US" b="1" dirty="0"/>
              <a:t>Love</a:t>
            </a:r>
            <a:r>
              <a:rPr lang="en-US" dirty="0"/>
              <a:t> “</a:t>
            </a:r>
            <a:r>
              <a:rPr lang="en-US" b="1" dirty="0">
                <a:solidFill>
                  <a:srgbClr val="FF0000"/>
                </a:solidFill>
              </a:rPr>
              <a:t>LOOK</a:t>
            </a:r>
            <a:r>
              <a:rPr lang="en-US" dirty="0"/>
              <a:t>” like from the outside?</a:t>
            </a:r>
          </a:p>
          <a:p>
            <a:pPr algn="ctr"/>
            <a:r>
              <a:rPr lang="en-US" dirty="0"/>
              <a:t>How will someone </a:t>
            </a:r>
            <a:r>
              <a:rPr lang="en-US" dirty="0">
                <a:solidFill>
                  <a:srgbClr val="FF0000"/>
                </a:solidFill>
              </a:rPr>
              <a:t>see</a:t>
            </a:r>
            <a:r>
              <a:rPr lang="en-US" dirty="0"/>
              <a:t> that you “love one another”?</a:t>
            </a:r>
          </a:p>
        </p:txBody>
      </p:sp>
    </p:spTree>
    <p:extLst>
      <p:ext uri="{BB962C8B-B14F-4D97-AF65-F5344CB8AC3E}">
        <p14:creationId xmlns:p14="http://schemas.microsoft.com/office/powerpoint/2010/main" val="2536134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7CBE0-46D7-E942-7925-84C586578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086"/>
            <a:ext cx="10515600" cy="685908"/>
          </a:xfrm>
        </p:spPr>
        <p:txBody>
          <a:bodyPr>
            <a:normAutofit fontScale="90000"/>
          </a:bodyPr>
          <a:lstStyle/>
          <a:p>
            <a:r>
              <a:rPr lang="en-AU" b="1" dirty="0"/>
              <a:t>Side 1 Heads: Burdens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5E0C9-7811-ACA0-0BFC-2DCEA55C5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AU" sz="4400" dirty="0"/>
              <a:t>Burden is a “</a:t>
            </a:r>
            <a:r>
              <a:rPr lang="en-AU" sz="4400" b="1" dirty="0"/>
              <a:t>crushing weight</a:t>
            </a:r>
            <a:r>
              <a:rPr lang="en-AU" sz="4400" dirty="0"/>
              <a:t>”. (Gloss) </a:t>
            </a:r>
          </a:p>
          <a:p>
            <a:pPr lvl="0"/>
            <a:r>
              <a:rPr lang="en-AU" sz="4400" dirty="0"/>
              <a:t>Too heavy for one person to “lift with their hands”. (Bear – Gloss)</a:t>
            </a:r>
          </a:p>
          <a:p>
            <a:pPr lvl="0"/>
            <a:r>
              <a:rPr lang="en-US" sz="4400" dirty="0">
                <a:solidFill>
                  <a:srgbClr val="26312B"/>
                </a:solidFill>
              </a:rPr>
              <a:t>Crisis | suffering | failure | restoration</a:t>
            </a:r>
            <a:endParaRPr lang="en-US" sz="4400" dirty="0"/>
          </a:p>
          <a:p>
            <a:r>
              <a:rPr lang="en-AU" sz="4400" dirty="0"/>
              <a:t>Requires help or they will fail if left alone. </a:t>
            </a:r>
          </a:p>
          <a:p>
            <a:r>
              <a:rPr lang="en-US" sz="4400" b="1" dirty="0">
                <a:solidFill>
                  <a:srgbClr val="C58B35"/>
                </a:solidFill>
              </a:rPr>
              <a:t>Command: Step in. Do not stand back.</a:t>
            </a:r>
            <a:endParaRPr lang="en-US" sz="4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088952-603A-5FB7-792C-1E24E753D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10</a:t>
            </a:fld>
            <a:endParaRPr lang="en-AU" dirty="0"/>
          </a:p>
        </p:txBody>
      </p:sp>
      <p:sp>
        <p:nvSpPr>
          <p:cNvPr id="4" name="Shape 1">
            <a:extLst>
              <a:ext uri="{FF2B5EF4-FFF2-40B4-BE49-F238E27FC236}">
                <a16:creationId xmlns:a16="http://schemas.microsoft.com/office/drawing/2014/main" id="{7F29469C-CEC5-6295-C200-7481C41252C2}"/>
              </a:ext>
            </a:extLst>
          </p:cNvPr>
          <p:cNvSpPr/>
          <p:nvPr/>
        </p:nvSpPr>
        <p:spPr>
          <a:xfrm>
            <a:off x="530352" y="877824"/>
            <a:ext cx="11155680" cy="0"/>
          </a:xfrm>
          <a:prstGeom prst="line">
            <a:avLst/>
          </a:prstGeom>
          <a:noFill/>
          <a:ln w="22860">
            <a:solidFill>
              <a:srgbClr val="C58B35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5836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A5CAE-6B52-5E5D-2EAF-76E33B0BA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/>
              <a:t>Examples of Burdens</a:t>
            </a:r>
            <a:br>
              <a:rPr lang="en-AU" dirty="0"/>
            </a:b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2568E-5EFC-0BDF-1FE5-F92F0C8DA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dirty="0"/>
              <a:t>Grief and loss </a:t>
            </a:r>
          </a:p>
          <a:p>
            <a:pPr lvl="0"/>
            <a:r>
              <a:rPr lang="en-AU" dirty="0"/>
              <a:t>Addiction struggles </a:t>
            </a:r>
          </a:p>
          <a:p>
            <a:pPr lvl="0"/>
            <a:r>
              <a:rPr lang="en-AU" dirty="0"/>
              <a:t>Financial crisis </a:t>
            </a:r>
          </a:p>
          <a:p>
            <a:pPr lvl="0"/>
            <a:r>
              <a:rPr lang="en-AU" dirty="0"/>
              <a:t>Serious sin &amp; restoration </a:t>
            </a:r>
          </a:p>
          <a:p>
            <a:pPr lvl="0"/>
            <a:r>
              <a:rPr lang="en-AU" dirty="0"/>
              <a:t>Broken relationships (e.g. affair, hidden immorality, etc.)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24A52B-C683-B91B-0486-EC7A3F863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11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94399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F694F-85E4-F3C7-DC0D-30C1F8D61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5257" y="333597"/>
            <a:ext cx="7181193" cy="1325563"/>
          </a:xfrm>
        </p:spPr>
        <p:txBody>
          <a:bodyPr/>
          <a:lstStyle/>
          <a:p>
            <a:r>
              <a:rPr lang="en-AU" b="1" dirty="0"/>
              <a:t>How to Bear Someone's Burden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53F82-8193-31F6-30D1-A09B26B71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Listen first!</a:t>
            </a:r>
          </a:p>
          <a:p>
            <a:r>
              <a:rPr lang="en-AU" dirty="0"/>
              <a:t>Pray and walk with  them</a:t>
            </a:r>
          </a:p>
          <a:p>
            <a:pPr lvl="0"/>
            <a:r>
              <a:rPr lang="en-AU" dirty="0"/>
              <a:t>Step in, don’t stand back </a:t>
            </a:r>
          </a:p>
          <a:p>
            <a:pPr lvl="0"/>
            <a:r>
              <a:rPr lang="en-AU" dirty="0"/>
              <a:t>Enter their pain </a:t>
            </a:r>
          </a:p>
          <a:p>
            <a:pPr lvl="0"/>
            <a:r>
              <a:rPr lang="en-AU" dirty="0"/>
              <a:t>Give practical help + an emotional presence – </a:t>
            </a:r>
            <a:r>
              <a:rPr lang="en-AU" dirty="0">
                <a:solidFill>
                  <a:srgbClr val="FF0000"/>
                </a:solidFill>
              </a:rPr>
              <a:t>as you can</a:t>
            </a:r>
            <a:r>
              <a:rPr lang="en-AU" dirty="0"/>
              <a:t>…</a:t>
            </a:r>
          </a:p>
          <a:p>
            <a:pPr lvl="0"/>
            <a:r>
              <a:rPr lang="en-AU" dirty="0"/>
              <a:t>Restore them gently</a:t>
            </a:r>
          </a:p>
          <a:p>
            <a:pPr lvl="0"/>
            <a:r>
              <a:rPr lang="en-AU" dirty="0"/>
              <a:t>Share the weight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8D2B7F-C9F2-FF0F-26BF-294C30156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12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2740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A72F6-B7BA-B9B6-FFB6-B8997EB17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8158"/>
          </a:xfrm>
        </p:spPr>
        <p:txBody>
          <a:bodyPr/>
          <a:lstStyle/>
          <a:p>
            <a:pPr algn="ctr"/>
            <a:r>
              <a:rPr lang="en-AU" b="1" dirty="0">
                <a:solidFill>
                  <a:srgbClr val="FF0000"/>
                </a:solidFill>
              </a:rPr>
              <a:t>Be Wise</a:t>
            </a:r>
            <a:r>
              <a:rPr lang="en-AU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308BA-80F9-2DAC-13C2-CEA317D56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AU" sz="4400" dirty="0"/>
              <a:t>Will it require an individual or a group effort?</a:t>
            </a:r>
          </a:p>
          <a:p>
            <a:r>
              <a:rPr lang="en-AU" sz="4400" dirty="0"/>
              <a:t>Don’t give the Devil a foothold in your life if you are dealing with an area that you too may be tempted.</a:t>
            </a:r>
          </a:p>
          <a:p>
            <a:r>
              <a:rPr lang="en-AU" sz="4400" b="1" dirty="0" err="1"/>
              <a:t>DRSABC</a:t>
            </a:r>
            <a:r>
              <a:rPr lang="en-AU" sz="4400" b="1" dirty="0"/>
              <a:t>  - Tommy Shard, Gary Daily</a:t>
            </a:r>
            <a:endParaRPr lang="en-AU" sz="4400" dirty="0"/>
          </a:p>
          <a:p>
            <a:pPr marL="0" indent="0">
              <a:buNone/>
            </a:pPr>
            <a:endParaRPr lang="en-AU" sz="4400" dirty="0"/>
          </a:p>
          <a:p>
            <a:pPr marL="0" indent="0">
              <a:buNone/>
            </a:pPr>
            <a:r>
              <a:rPr lang="en-AU" sz="4400" b="1" dirty="0">
                <a:solidFill>
                  <a:srgbClr val="FF0000"/>
                </a:solidFill>
              </a:rPr>
              <a:t>Warning</a:t>
            </a:r>
            <a:r>
              <a:rPr lang="en-AU" sz="4400" dirty="0"/>
              <a:t> – When we step in…</a:t>
            </a:r>
          </a:p>
          <a:p>
            <a:pPr marL="0" indent="0">
              <a:buNone/>
            </a:pPr>
            <a:r>
              <a:rPr lang="en-AU" sz="4400" dirty="0"/>
              <a:t>We are not to gossip, control, or be prideful – </a:t>
            </a:r>
            <a:r>
              <a:rPr lang="en-AU" sz="4400" b="1" dirty="0"/>
              <a:t>but humble</a:t>
            </a:r>
            <a:r>
              <a:rPr lang="en-AU" sz="4400" dirty="0"/>
              <a:t>, we too fall from time to time!</a:t>
            </a:r>
            <a:r>
              <a:rPr lang="en-AU" sz="4400" b="1" dirty="0"/>
              <a:t> </a:t>
            </a:r>
          </a:p>
          <a:p>
            <a:endParaRPr lang="en-AU" sz="4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44C9E8-AF5B-CAC6-77E2-D2822DEF5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13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50860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176EA-CE0A-CD45-A6AC-4C904841E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But…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674B9-853B-E29A-7E3C-BADA3FBED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AU" sz="4400" dirty="0"/>
              <a:t>Not everything is a burden </a:t>
            </a:r>
          </a:p>
          <a:p>
            <a:pPr lvl="0"/>
            <a:r>
              <a:rPr lang="en-AU" sz="4400" dirty="0"/>
              <a:t>There is another side of the coin </a:t>
            </a:r>
          </a:p>
          <a:p>
            <a:r>
              <a:rPr lang="en-AU" sz="4400" dirty="0"/>
              <a:t>Personal responsibility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1DF50C-DE94-8AD0-FA10-BE79DBF4A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14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87848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8AAFD-3373-A891-C955-91DEFB937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8"/>
            <a:ext cx="10515600" cy="512695"/>
          </a:xfrm>
        </p:spPr>
        <p:txBody>
          <a:bodyPr>
            <a:normAutofit fontScale="90000"/>
          </a:bodyPr>
          <a:lstStyle/>
          <a:p>
            <a:r>
              <a:rPr lang="en-AU" b="1" dirty="0"/>
              <a:t>Side 2 -Tails: Loads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63CC8-188B-95CB-6D3A-A20036FC0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AU" sz="4400" dirty="0"/>
              <a:t>Load is your personal ‘</a:t>
            </a:r>
            <a:r>
              <a:rPr lang="en-AU" sz="4400" b="1" dirty="0"/>
              <a:t>backpack</a:t>
            </a:r>
            <a:r>
              <a:rPr lang="en-AU" sz="4400" dirty="0"/>
              <a:t>’ (Gloss) </a:t>
            </a:r>
          </a:p>
          <a:p>
            <a:pPr lvl="0"/>
            <a:r>
              <a:rPr lang="en-AU" sz="4400" dirty="0"/>
              <a:t>Your assigned responsibilities </a:t>
            </a:r>
          </a:p>
          <a:p>
            <a:pPr lvl="0"/>
            <a:r>
              <a:rPr lang="en-AU" sz="4400" dirty="0"/>
              <a:t>Your daily calling </a:t>
            </a:r>
          </a:p>
          <a:p>
            <a:pPr lvl="0"/>
            <a:r>
              <a:rPr lang="en-AU" sz="4400" b="1" dirty="0"/>
              <a:t>You</a:t>
            </a:r>
            <a:r>
              <a:rPr lang="en-AU" sz="4400" dirty="0"/>
              <a:t> </a:t>
            </a:r>
            <a:r>
              <a:rPr lang="en-AU" sz="4400" b="1" dirty="0"/>
              <a:t>must</a:t>
            </a:r>
            <a:r>
              <a:rPr lang="en-AU" sz="4400" dirty="0"/>
              <a:t> carry it </a:t>
            </a:r>
          </a:p>
          <a:p>
            <a:pPr lvl="0"/>
            <a:r>
              <a:rPr lang="en-AU" sz="4400" dirty="0"/>
              <a:t>God has given it to you to carry </a:t>
            </a:r>
          </a:p>
          <a:p>
            <a:endParaRPr lang="en-AU" sz="4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E75606-9819-55D9-383C-FAB34A0EA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15</a:t>
            </a:fld>
            <a:endParaRPr lang="en-AU" dirty="0"/>
          </a:p>
        </p:txBody>
      </p:sp>
      <p:sp>
        <p:nvSpPr>
          <p:cNvPr id="4" name="Shape 1">
            <a:extLst>
              <a:ext uri="{FF2B5EF4-FFF2-40B4-BE49-F238E27FC236}">
                <a16:creationId xmlns:a16="http://schemas.microsoft.com/office/drawing/2014/main" id="{7CFEBB28-7F4A-3F65-2E4E-65629B025EF3}"/>
              </a:ext>
            </a:extLst>
          </p:cNvPr>
          <p:cNvSpPr/>
          <p:nvPr/>
        </p:nvSpPr>
        <p:spPr>
          <a:xfrm>
            <a:off x="530352" y="877824"/>
            <a:ext cx="11155680" cy="0"/>
          </a:xfrm>
          <a:prstGeom prst="line">
            <a:avLst/>
          </a:prstGeom>
          <a:noFill/>
          <a:ln w="22860">
            <a:solidFill>
              <a:srgbClr val="C58B35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951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0D7CD-8341-B29C-0B0F-8A202966C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Examples of Loads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FE1CED-1AD3-39C8-0FD1-C8622157F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Your relationship and obedience to God</a:t>
            </a:r>
          </a:p>
          <a:p>
            <a:r>
              <a:rPr lang="en-AU" dirty="0"/>
              <a:t>Your attitude to people</a:t>
            </a:r>
          </a:p>
          <a:p>
            <a:r>
              <a:rPr lang="en-AU" dirty="0"/>
              <a:t>Your family</a:t>
            </a:r>
          </a:p>
          <a:p>
            <a:r>
              <a:rPr lang="en-AU" dirty="0"/>
              <a:t>Your work or calling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0C7341-C162-C96E-5D22-9C320D78E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16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40176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31925-A6D3-B860-84C6-C743C6703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/>
              <a:t>Some</a:t>
            </a:r>
            <a:r>
              <a:rPr lang="en-AU" dirty="0"/>
              <a:t> reasons for a load (and good)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9C8E5-674F-2869-6EC9-45DF666CD4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We pick up some </a:t>
            </a:r>
            <a:r>
              <a:rPr lang="en-AU" b="1" dirty="0"/>
              <a:t>voluntarily</a:t>
            </a:r>
          </a:p>
          <a:p>
            <a:r>
              <a:rPr lang="en-AU" dirty="0"/>
              <a:t>God’s Loads:</a:t>
            </a:r>
          </a:p>
          <a:p>
            <a:r>
              <a:rPr lang="en-AU" b="1" dirty="0"/>
              <a:t>Growth and Maturity</a:t>
            </a:r>
            <a:r>
              <a:rPr lang="en-AU" dirty="0"/>
              <a:t> – James 1:2-4, Rom 5:3–5, Luk 9:23, 1 Pet 1:6-7</a:t>
            </a:r>
          </a:p>
          <a:p>
            <a:r>
              <a:rPr lang="en-AU" b="1" dirty="0"/>
              <a:t>Course Correction </a:t>
            </a:r>
            <a:r>
              <a:rPr lang="en-AU" dirty="0"/>
              <a:t>(not discipline as in punishment)  - Heb 12:6–11</a:t>
            </a:r>
          </a:p>
          <a:p>
            <a:r>
              <a:rPr lang="en-AU" b="1" dirty="0"/>
              <a:t>Consequences</a:t>
            </a:r>
            <a:r>
              <a:rPr lang="en-AU" dirty="0"/>
              <a:t> for our actions (a teaching tool) - 6:7–8</a:t>
            </a:r>
          </a:p>
          <a:p>
            <a:r>
              <a:rPr lang="en-AU" b="1" dirty="0"/>
              <a:t>Stewardship</a:t>
            </a:r>
            <a:r>
              <a:rPr lang="en-AU" dirty="0"/>
              <a:t> and Responsibility- Luke 16:10, Matt 28:18-20,</a:t>
            </a:r>
          </a:p>
          <a:p>
            <a:r>
              <a:rPr lang="en-AU" b="1" dirty="0"/>
              <a:t>Preparation</a:t>
            </a:r>
            <a:r>
              <a:rPr lang="en-AU" dirty="0"/>
              <a:t> for greater things - Moses, David, Joesph, 2 Cor 1:3-4</a:t>
            </a:r>
          </a:p>
          <a:p>
            <a:r>
              <a:rPr lang="en-AU" dirty="0"/>
              <a:t>God teaching us to </a:t>
            </a:r>
            <a:r>
              <a:rPr lang="en-AU" b="1" dirty="0"/>
              <a:t>trust</a:t>
            </a:r>
            <a:r>
              <a:rPr lang="en-AU" dirty="0"/>
              <a:t> him - 2 Cor 12:9-10</a:t>
            </a:r>
          </a:p>
          <a:p>
            <a:r>
              <a:rPr lang="en-AU" b="1" dirty="0"/>
              <a:t>Witnessing</a:t>
            </a:r>
            <a:r>
              <a:rPr lang="en-AU" dirty="0"/>
              <a:t> - Matt 5:16, 1 Pet 2:12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72CAC3-CCD4-1F82-9E27-03C0529F1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17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18110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A3EFB-FC65-2608-0C5C-C02C8DA0D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/>
              <a:t>Command: Carry Your Own Load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F1011-EFBC-5C0E-50BB-4A75B1ED3B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AU" sz="4400" dirty="0"/>
              <a:t>No </a:t>
            </a:r>
            <a:r>
              <a:rPr lang="en-AU" sz="4400" b="1" dirty="0"/>
              <a:t>outsourcing</a:t>
            </a:r>
            <a:r>
              <a:rPr lang="en-AU" sz="4400" dirty="0"/>
              <a:t> obedience </a:t>
            </a:r>
          </a:p>
          <a:p>
            <a:pPr lvl="0"/>
            <a:r>
              <a:rPr lang="en-AU" sz="4400" dirty="0"/>
              <a:t>Stop </a:t>
            </a:r>
            <a:r>
              <a:rPr lang="en-AU" sz="4400" b="1" dirty="0"/>
              <a:t>blaming</a:t>
            </a:r>
            <a:r>
              <a:rPr lang="en-AU" sz="4400" dirty="0"/>
              <a:t> others </a:t>
            </a:r>
          </a:p>
          <a:p>
            <a:pPr lvl="0"/>
            <a:r>
              <a:rPr lang="en-AU" sz="4400" b="1" dirty="0"/>
              <a:t>Stand</a:t>
            </a:r>
            <a:r>
              <a:rPr lang="en-AU" sz="4400" dirty="0"/>
              <a:t> before God personally </a:t>
            </a:r>
          </a:p>
          <a:p>
            <a:r>
              <a:rPr lang="en-AU" sz="4400" b="1" dirty="0"/>
              <a:t>Own</a:t>
            </a:r>
            <a:r>
              <a:rPr lang="en-AU" sz="4400" dirty="0"/>
              <a:t> your walk </a:t>
            </a:r>
          </a:p>
          <a:p>
            <a:r>
              <a:rPr lang="en-AU" sz="4400" b="1" dirty="0">
                <a:solidFill>
                  <a:srgbClr val="FF0000"/>
                </a:solidFill>
              </a:rPr>
              <a:t>Identify </a:t>
            </a:r>
            <a:r>
              <a:rPr lang="en-AU" sz="4400" dirty="0"/>
              <a:t>and</a:t>
            </a:r>
            <a:r>
              <a:rPr lang="en-AU" sz="4400" b="1" dirty="0">
                <a:solidFill>
                  <a:srgbClr val="FF0000"/>
                </a:solidFill>
              </a:rPr>
              <a:t> correct </a:t>
            </a:r>
            <a:r>
              <a:rPr lang="en-AU" sz="4400" dirty="0"/>
              <a:t>your</a:t>
            </a:r>
            <a:r>
              <a:rPr lang="en-AU" sz="4400" dirty="0">
                <a:solidFill>
                  <a:srgbClr val="FF0000"/>
                </a:solidFill>
              </a:rPr>
              <a:t> mistakes</a:t>
            </a:r>
            <a:r>
              <a:rPr lang="en-AU" sz="4400" b="1" dirty="0">
                <a:solidFill>
                  <a:srgbClr val="FF0000"/>
                </a:solidFill>
              </a:rPr>
              <a:t>! Learn!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933C33-D895-C661-5513-746FF59F8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18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40390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FF243-B66B-DC3C-3077-1FA59A3BD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/>
              <a:t>Warning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D36FE-5627-E370-8E36-1D25CE8698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AU" sz="4400" dirty="0"/>
              <a:t>Don’t turn loads into burdens </a:t>
            </a:r>
          </a:p>
          <a:p>
            <a:pPr lvl="0"/>
            <a:r>
              <a:rPr lang="en-AU" sz="4400" dirty="0"/>
              <a:t>Avoid victim mentality. You are a Victor in Christ! </a:t>
            </a:r>
          </a:p>
          <a:p>
            <a:pPr lvl="0"/>
            <a:r>
              <a:rPr lang="en-AU" sz="4400" dirty="0"/>
              <a:t>Don’t expect others to carry your calling </a:t>
            </a:r>
          </a:p>
          <a:p>
            <a:r>
              <a:rPr lang="en-AU" sz="4400" dirty="0"/>
              <a:t>Avoid spiritual laziness</a:t>
            </a:r>
          </a:p>
          <a:p>
            <a:r>
              <a:rPr lang="en-AU" sz="4400" dirty="0"/>
              <a:t>Pride by the </a:t>
            </a:r>
            <a:r>
              <a:rPr lang="en-AU" sz="4400" b="1" dirty="0"/>
              <a:t>doer</a:t>
            </a:r>
            <a:r>
              <a:rPr lang="en-AU" sz="4400" dirty="0"/>
              <a:t> or the </a:t>
            </a:r>
            <a:r>
              <a:rPr lang="en-AU" sz="4400" b="1" dirty="0"/>
              <a:t>receiver</a:t>
            </a:r>
            <a:r>
              <a:rPr lang="en-AU" sz="4400" dirty="0"/>
              <a:t> will derail this.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80A378-405D-B3BE-931F-CF67F0C51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19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10637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8DCC1-AE4A-33E1-DD20-4DE1BCA34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Opening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06490-4212-15AC-C328-C1E3558AA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Take us on a journey</a:t>
            </a:r>
          </a:p>
          <a:p>
            <a:r>
              <a:rPr lang="en-AU" dirty="0"/>
              <a:t>Open our ears and hearts</a:t>
            </a:r>
          </a:p>
          <a:p>
            <a:r>
              <a:rPr lang="en-AU" dirty="0"/>
              <a:t>Stop us from being offended</a:t>
            </a:r>
          </a:p>
          <a:p>
            <a:r>
              <a:rPr lang="en-AU" dirty="0"/>
              <a:t>Convict us to align with you</a:t>
            </a:r>
          </a:p>
          <a:p>
            <a:r>
              <a:rPr lang="en-AU" dirty="0"/>
              <a:t>Help us to grow!</a:t>
            </a:r>
          </a:p>
          <a:p>
            <a:r>
              <a:rPr lang="en-AU" dirty="0"/>
              <a:t>Expand your kingdom, thy will be done!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D258A8-CACB-30DA-1D73-88A7973B2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678029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09D24-267D-BC46-86FA-D925C3C3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7987"/>
            <a:ext cx="10515600" cy="833051"/>
          </a:xfrm>
        </p:spPr>
        <p:txBody>
          <a:bodyPr>
            <a:normAutofit/>
          </a:bodyPr>
          <a:lstStyle/>
          <a:p>
            <a:r>
              <a:rPr lang="en-AU" b="1" dirty="0"/>
              <a:t>The Tension Between Burdens and Loads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FB4B19-3718-0780-5DF7-CECBA01B8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4400" dirty="0"/>
              <a:t>Jump in or Stand back?</a:t>
            </a:r>
          </a:p>
          <a:p>
            <a:r>
              <a:rPr lang="en-AU" sz="6000" b="1" dirty="0">
                <a:solidFill>
                  <a:srgbClr val="FF0000"/>
                </a:solidFill>
              </a:rPr>
              <a:t>Love is wise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CD4ABC-D1F1-3850-B90C-9D7C29F92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20</a:t>
            </a:fld>
            <a:endParaRPr lang="en-AU" dirty="0"/>
          </a:p>
        </p:txBody>
      </p:sp>
      <p:sp>
        <p:nvSpPr>
          <p:cNvPr id="4" name="Shape 1">
            <a:extLst>
              <a:ext uri="{FF2B5EF4-FFF2-40B4-BE49-F238E27FC236}">
                <a16:creationId xmlns:a16="http://schemas.microsoft.com/office/drawing/2014/main" id="{6EFFAB85-19C4-4AC7-53C5-841ABFC296F2}"/>
              </a:ext>
            </a:extLst>
          </p:cNvPr>
          <p:cNvSpPr/>
          <p:nvPr/>
        </p:nvSpPr>
        <p:spPr>
          <a:xfrm>
            <a:off x="530352" y="877824"/>
            <a:ext cx="11155680" cy="0"/>
          </a:xfrm>
          <a:prstGeom prst="line">
            <a:avLst/>
          </a:prstGeom>
          <a:noFill/>
          <a:ln w="22860">
            <a:solidFill>
              <a:srgbClr val="C58B35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40049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87413-6AC7-46A5-F2B1-F28A565CA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4131" y="-149865"/>
            <a:ext cx="6424448" cy="1325563"/>
          </a:xfrm>
        </p:spPr>
        <p:txBody>
          <a:bodyPr/>
          <a:lstStyle/>
          <a:p>
            <a:r>
              <a:rPr lang="en-AU" b="1" dirty="0"/>
              <a:t>The Two Extremes to Avoid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43A9AC-8D35-288E-2FDC-7F9F44213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1036"/>
            <a:ext cx="10515600" cy="5125929"/>
          </a:xfrm>
        </p:spPr>
        <p:txBody>
          <a:bodyPr>
            <a:noAutofit/>
          </a:bodyPr>
          <a:lstStyle/>
          <a:p>
            <a:r>
              <a:rPr lang="en-AU" sz="3600" b="1" dirty="0"/>
              <a:t>Ditch 1: Cold Independence</a:t>
            </a:r>
            <a:endParaRPr lang="en-AU" sz="3600" dirty="0"/>
          </a:p>
          <a:p>
            <a:pPr lvl="1"/>
            <a:r>
              <a:rPr lang="en-AU" sz="3200" dirty="0"/>
              <a:t>“Not my problem” or “I don’t need anyone’s help”</a:t>
            </a:r>
          </a:p>
          <a:p>
            <a:pPr lvl="1"/>
            <a:r>
              <a:rPr lang="en-AU" sz="3200" dirty="0"/>
              <a:t>Fails to carry burdens / Accept help </a:t>
            </a:r>
          </a:p>
          <a:p>
            <a:r>
              <a:rPr lang="en-AU" sz="3600" b="1" dirty="0"/>
              <a:t>Ditch 2: Enabling Dependency/Co-Dependency</a:t>
            </a:r>
            <a:endParaRPr lang="en-AU" sz="3600" dirty="0"/>
          </a:p>
          <a:p>
            <a:pPr lvl="1"/>
            <a:r>
              <a:rPr lang="en-AU" sz="3200" dirty="0"/>
              <a:t>“I’ll fix everything for you” / “I’ll let you do everything for me”</a:t>
            </a:r>
          </a:p>
          <a:p>
            <a:pPr lvl="1"/>
            <a:r>
              <a:rPr lang="en-AU" sz="3200" dirty="0"/>
              <a:t>Removes responsibility </a:t>
            </a:r>
          </a:p>
          <a:p>
            <a:r>
              <a:rPr lang="en-AU" sz="3600" dirty="0"/>
              <a:t>👉 </a:t>
            </a:r>
            <a:r>
              <a:rPr lang="en-AU" sz="3600" b="1" dirty="0"/>
              <a:t>Truth: Both are </a:t>
            </a:r>
            <a:r>
              <a:rPr lang="en-AU" sz="3600" b="1" dirty="0">
                <a:solidFill>
                  <a:srgbClr val="FF0000"/>
                </a:solidFill>
              </a:rPr>
              <a:t>unloving</a:t>
            </a:r>
            <a:r>
              <a:rPr lang="en-AU" sz="3600" b="1" dirty="0"/>
              <a:t>. Unhealthy.</a:t>
            </a:r>
          </a:p>
          <a:p>
            <a:r>
              <a:rPr lang="en-AU" sz="3600" b="1" dirty="0"/>
              <a:t>Stand on the road in between</a:t>
            </a:r>
            <a:endParaRPr lang="en-AU" sz="3600" dirty="0"/>
          </a:p>
          <a:p>
            <a:endParaRPr lang="en-AU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C34AC3-4BCD-A066-08D6-2418C8FFD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21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4165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31DD4-B66E-6D12-2AD6-D26B57A0D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7618" y="365127"/>
            <a:ext cx="3397469" cy="1325563"/>
          </a:xfrm>
        </p:spPr>
        <p:txBody>
          <a:bodyPr/>
          <a:lstStyle/>
          <a:p>
            <a:r>
              <a:rPr lang="en-AU" b="1" dirty="0"/>
              <a:t>“Delay Action”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9018C-DE21-4BB3-6B9C-EF644A0C7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4400" dirty="0"/>
              <a:t>Most people act too quickly:</a:t>
            </a:r>
          </a:p>
          <a:p>
            <a:pPr lvl="0"/>
            <a:r>
              <a:rPr lang="en-AU" sz="4400" dirty="0"/>
              <a:t>Don’t fix immediately </a:t>
            </a:r>
          </a:p>
          <a:p>
            <a:pPr lvl="0"/>
            <a:r>
              <a:rPr lang="en-AU" sz="4400" dirty="0"/>
              <a:t>Ask questions first </a:t>
            </a:r>
          </a:p>
          <a:p>
            <a:pPr lvl="0"/>
            <a:r>
              <a:rPr lang="en-AU" sz="4400" dirty="0"/>
              <a:t>Pray before acting </a:t>
            </a:r>
          </a:p>
          <a:p>
            <a:r>
              <a:rPr lang="en-AU" sz="4400" dirty="0"/>
              <a:t>👉 </a:t>
            </a:r>
            <a:r>
              <a:rPr lang="en-AU" sz="4400" b="1" dirty="0"/>
              <a:t>Rule: “Slow down before you step in.”</a:t>
            </a:r>
            <a:endParaRPr lang="en-AU" sz="4400" dirty="0"/>
          </a:p>
          <a:p>
            <a:endParaRPr lang="en-AU" sz="4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F49FEE-0E4F-6A78-9B9F-8FBC97470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22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71332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924B5-FDC7-E931-7B78-D3142F8C8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/>
              <a:t>Diagnostic Questions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1924B-18FA-E420-1913-3EE9595D3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AU" sz="4400" dirty="0"/>
              <a:t>Am I helping carry burdens? </a:t>
            </a:r>
          </a:p>
          <a:p>
            <a:pPr lvl="0"/>
            <a:r>
              <a:rPr lang="en-AU" sz="4400" dirty="0"/>
              <a:t>Or avoiding people in need? </a:t>
            </a:r>
          </a:p>
          <a:p>
            <a:pPr lvl="0"/>
            <a:r>
              <a:rPr lang="en-AU" sz="4400" dirty="0"/>
              <a:t>Am I carrying my own load? </a:t>
            </a:r>
          </a:p>
          <a:p>
            <a:pPr lvl="0"/>
            <a:r>
              <a:rPr lang="en-AU" sz="4400" dirty="0"/>
              <a:t>Or expecting others to carry it?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AF2F96-249A-FB90-8ED0-32E2B21F2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23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39588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95194-6067-09A6-85B3-906BE984A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6514"/>
            <a:ext cx="10515600" cy="1325563"/>
          </a:xfrm>
        </p:spPr>
        <p:txBody>
          <a:bodyPr/>
          <a:lstStyle/>
          <a:p>
            <a:r>
              <a:rPr lang="en-AU" b="1" dirty="0"/>
              <a:t>What to say: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800A5-9D55-3625-35AF-EA92FE5321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9049"/>
            <a:ext cx="10515600" cy="5137914"/>
          </a:xfrm>
        </p:spPr>
        <p:txBody>
          <a:bodyPr>
            <a:noAutofit/>
          </a:bodyPr>
          <a:lstStyle/>
          <a:p>
            <a:r>
              <a:rPr lang="en-AU" sz="4000" b="1" dirty="0"/>
              <a:t>Instead of</a:t>
            </a:r>
            <a:r>
              <a:rPr lang="en-AU" sz="4000" dirty="0"/>
              <a:t>:</a:t>
            </a:r>
          </a:p>
          <a:p>
            <a:pPr lvl="1"/>
            <a:r>
              <a:rPr lang="en-AU" sz="4000" dirty="0"/>
              <a:t>“I’ll take care of that for you” </a:t>
            </a:r>
          </a:p>
          <a:p>
            <a:r>
              <a:rPr lang="en-AU" sz="4000" b="1" dirty="0"/>
              <a:t>Ask</a:t>
            </a:r>
            <a:r>
              <a:rPr lang="en-AU" sz="4000" dirty="0"/>
              <a:t>:</a:t>
            </a:r>
          </a:p>
          <a:p>
            <a:pPr lvl="1"/>
            <a:r>
              <a:rPr lang="en-AU" sz="4000" dirty="0"/>
              <a:t>“What part of this is hardest right now?” </a:t>
            </a:r>
          </a:p>
          <a:p>
            <a:pPr lvl="1"/>
            <a:r>
              <a:rPr lang="en-AU" sz="4000" dirty="0"/>
              <a:t>“What have you tried already?” </a:t>
            </a:r>
          </a:p>
          <a:p>
            <a:pPr lvl="1"/>
            <a:r>
              <a:rPr lang="en-AU" sz="4000" dirty="0"/>
              <a:t>“How can I support you without taking over?” </a:t>
            </a:r>
          </a:p>
          <a:p>
            <a:r>
              <a:rPr lang="en-AU" sz="4000" dirty="0"/>
              <a:t>👉 This builds discernment for you and their confidence.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364772-E9BC-B877-C192-1AD95A7E0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24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7019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B357D-9CD8-236C-04EB-B38337F1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3933" y="123396"/>
            <a:ext cx="6855372" cy="748972"/>
          </a:xfrm>
        </p:spPr>
        <p:txBody>
          <a:bodyPr/>
          <a:lstStyle/>
          <a:p>
            <a:r>
              <a:rPr lang="en-AU" b="1" dirty="0"/>
              <a:t>Ask 3 questions before acting: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9186A-2F6C-3A70-7FE6-D5B1510F2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6038"/>
            <a:ext cx="10515600" cy="4635062"/>
          </a:xfrm>
        </p:spPr>
        <p:txBody>
          <a:bodyPr>
            <a:noAutofit/>
          </a:bodyPr>
          <a:lstStyle/>
          <a:p>
            <a:r>
              <a:rPr lang="en-AU" sz="3200" b="1" dirty="0"/>
              <a:t>1. Is this crushing or carrying?</a:t>
            </a:r>
            <a:endParaRPr lang="en-AU" sz="3200" dirty="0"/>
          </a:p>
          <a:p>
            <a:pPr lvl="1"/>
            <a:r>
              <a:rPr lang="en-AU" sz="2800" dirty="0"/>
              <a:t>Crushing = burden → step in </a:t>
            </a:r>
          </a:p>
          <a:p>
            <a:pPr lvl="1"/>
            <a:r>
              <a:rPr lang="en-AU" sz="2800" dirty="0"/>
              <a:t>Carrying = normal responsibility → step back </a:t>
            </a:r>
          </a:p>
          <a:p>
            <a:r>
              <a:rPr lang="en-AU" sz="3200" b="1" dirty="0"/>
              <a:t>2. Are they trying or avoiding?</a:t>
            </a:r>
            <a:endParaRPr lang="en-AU" sz="3200" dirty="0"/>
          </a:p>
          <a:p>
            <a:pPr lvl="1"/>
            <a:r>
              <a:rPr lang="en-AU" sz="2800" dirty="0"/>
              <a:t>Trying → support them </a:t>
            </a:r>
          </a:p>
          <a:p>
            <a:pPr lvl="1"/>
            <a:r>
              <a:rPr lang="en-AU" sz="2800" dirty="0"/>
              <a:t>Avoiding → don’t rescue them. (</a:t>
            </a:r>
            <a:r>
              <a:rPr lang="en-AU" sz="2800" dirty="0">
                <a:solidFill>
                  <a:srgbClr val="FF0000"/>
                </a:solidFill>
              </a:rPr>
              <a:t>Is this a repeating pattern</a:t>
            </a:r>
            <a:r>
              <a:rPr lang="en-AU" sz="2800" dirty="0"/>
              <a:t>?) </a:t>
            </a:r>
          </a:p>
          <a:p>
            <a:r>
              <a:rPr lang="en-AU" sz="3200" b="1" dirty="0"/>
              <a:t>3. Will my help strengthen or weaken them?</a:t>
            </a:r>
            <a:endParaRPr lang="en-AU" sz="3200" dirty="0"/>
          </a:p>
          <a:p>
            <a:pPr lvl="1"/>
            <a:r>
              <a:rPr lang="en-AU" sz="2800" dirty="0"/>
              <a:t>Strengthens → do it </a:t>
            </a:r>
          </a:p>
          <a:p>
            <a:pPr lvl="1"/>
            <a:r>
              <a:rPr lang="en-AU" sz="2800" dirty="0"/>
              <a:t>Weakens / creates dependence → don’t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DAD6ED-F113-1014-0B2E-0A28F2F1D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25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08047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B4CA1-93C7-2BB4-3BA6-FC8F9C2F58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7"/>
            <a:ext cx="10515600" cy="2977603"/>
          </a:xfrm>
        </p:spPr>
        <p:txBody>
          <a:bodyPr>
            <a:normAutofit/>
          </a:bodyPr>
          <a:lstStyle/>
          <a:p>
            <a:r>
              <a:rPr lang="en-AU" sz="4400" dirty="0"/>
              <a:t>👉 </a:t>
            </a:r>
            <a:r>
              <a:rPr lang="en-AU" sz="4400" b="1" dirty="0"/>
              <a:t>“Help in a way that </a:t>
            </a:r>
            <a:r>
              <a:rPr lang="en-AU" sz="4400" b="1" dirty="0">
                <a:solidFill>
                  <a:srgbClr val="FF0000"/>
                </a:solidFill>
              </a:rPr>
              <a:t>restores</a:t>
            </a:r>
            <a:r>
              <a:rPr lang="en-AU" sz="4400" b="1" dirty="0"/>
              <a:t> strength, 			not replaces responsibility.”</a:t>
            </a:r>
            <a:endParaRPr lang="en-AU" sz="4400" dirty="0"/>
          </a:p>
          <a:p>
            <a:pPr lvl="0"/>
            <a:r>
              <a:rPr lang="en-AU" sz="4400" dirty="0"/>
              <a:t>👉 </a:t>
            </a:r>
            <a:r>
              <a:rPr lang="en-AU" sz="4400" b="1" dirty="0"/>
              <a:t>“Mature love knows when to step in—			and when to step back.”</a:t>
            </a:r>
            <a:endParaRPr lang="en-AU" sz="4400" dirty="0"/>
          </a:p>
          <a:p>
            <a:endParaRPr lang="en-AU" sz="4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6AB372C-6D74-2E13-5791-C0EA23F1C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26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30486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EE0C2-6744-5C18-1470-258B4041F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/>
              <a:t>Best Example: Good News of Jesus Christ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0E274-2069-EB42-C323-B1F9C847D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For all have sinned and fallen short of the glory of God.  (Rom 3:23)</a:t>
            </a:r>
          </a:p>
          <a:p>
            <a:r>
              <a:rPr lang="en-US" dirty="0"/>
              <a:t>For the wages of sin is death, but the free gift of God is eternal life in Christ Jesus our Lord. (Rom 6:23)</a:t>
            </a:r>
          </a:p>
          <a:p>
            <a:r>
              <a:rPr lang="en-US" dirty="0"/>
              <a:t>🪨 </a:t>
            </a:r>
            <a:r>
              <a:rPr lang="en-US" b="1" dirty="0"/>
              <a:t>Our burden </a:t>
            </a:r>
            <a:r>
              <a:rPr lang="en-US" dirty="0"/>
              <a:t>(sin, guilt, judgment) there is </a:t>
            </a:r>
            <a:r>
              <a:rPr lang="en-US" b="1" i="1" dirty="0">
                <a:solidFill>
                  <a:srgbClr val="FF0000"/>
                </a:solidFill>
              </a:rPr>
              <a:t>NOTHING</a:t>
            </a:r>
            <a:r>
              <a:rPr lang="en-US" b="1" dirty="0"/>
              <a:t> </a:t>
            </a:r>
            <a:r>
              <a:rPr lang="en-US" dirty="0"/>
              <a:t>we can do to fix this!</a:t>
            </a:r>
          </a:p>
          <a:p>
            <a:r>
              <a:rPr lang="en-US" dirty="0"/>
              <a:t>“The Good News is this:</a:t>
            </a:r>
            <a:br>
              <a:rPr lang="en-US" dirty="0"/>
            </a:br>
            <a:r>
              <a:rPr lang="en-US" b="1" dirty="0"/>
              <a:t>You have a burden you cannot carry…</a:t>
            </a:r>
            <a:br>
              <a:rPr lang="en-US" b="1" dirty="0"/>
            </a:br>
            <a:r>
              <a:rPr lang="en-US" b="1" dirty="0"/>
              <a:t>and </a:t>
            </a:r>
            <a:r>
              <a:rPr lang="en-US" b="1" dirty="0">
                <a:solidFill>
                  <a:srgbClr val="FF0000"/>
                </a:solidFill>
              </a:rPr>
              <a:t>Jesus didn’t tell you to try harder </a:t>
            </a:r>
            <a:r>
              <a:rPr lang="en-US" b="1" dirty="0"/>
              <a:t>—</a:t>
            </a:r>
            <a:br>
              <a:rPr lang="en-US" b="1" dirty="0"/>
            </a:br>
            <a:r>
              <a:rPr lang="en-US" b="1" dirty="0"/>
              <a:t>He carried it for you.</a:t>
            </a:r>
            <a:r>
              <a:rPr lang="en-US" dirty="0"/>
              <a:t>”</a:t>
            </a:r>
          </a:p>
          <a:p>
            <a:r>
              <a:rPr lang="en-US" dirty="0"/>
              <a:t>Now He calls us to do the same for others </a:t>
            </a:r>
            <a:br>
              <a:rPr lang="en-US" dirty="0"/>
            </a:br>
            <a:r>
              <a:rPr lang="en-US" dirty="0"/>
              <a:t>– </a:t>
            </a:r>
            <a:r>
              <a:rPr lang="en-US" dirty="0">
                <a:solidFill>
                  <a:srgbClr val="FF0000"/>
                </a:solidFill>
              </a:rPr>
              <a:t>as we can, in our seasons</a:t>
            </a:r>
          </a:p>
          <a:p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FA6109-E766-F84E-DF53-FD3FB46D9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27</a:t>
            </a:fld>
            <a:endParaRPr lang="en-AU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6E762B-724E-510B-269C-37E271CE87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322" y="3825767"/>
            <a:ext cx="1382250" cy="2873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872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AE89A-8DE6-3E1E-E887-40BCC2A9C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/>
              <a:t>Call to Action This Week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B7840-41A3-4F07-6B85-DF0BEE6C82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AU" sz="4400" dirty="0"/>
              <a:t>Identify one </a:t>
            </a:r>
            <a:r>
              <a:rPr lang="en-AU" sz="4400" b="1" dirty="0"/>
              <a:t>burden</a:t>
            </a:r>
            <a:r>
              <a:rPr lang="en-AU" sz="4400" dirty="0"/>
              <a:t> to help carry </a:t>
            </a:r>
          </a:p>
          <a:p>
            <a:pPr lvl="0"/>
            <a:r>
              <a:rPr lang="en-AU" sz="4400" dirty="0"/>
              <a:t>Identify one </a:t>
            </a:r>
            <a:r>
              <a:rPr lang="en-AU" sz="4400" b="1" dirty="0"/>
              <a:t>load</a:t>
            </a:r>
            <a:r>
              <a:rPr lang="en-AU" sz="4400" dirty="0"/>
              <a:t> you have been putting off and take responsibility for it </a:t>
            </a:r>
          </a:p>
          <a:p>
            <a:pPr lvl="0"/>
            <a:r>
              <a:rPr lang="en-AU" sz="4400" dirty="0"/>
              <a:t>Find someone who you can </a:t>
            </a:r>
            <a:r>
              <a:rPr lang="en-AU" sz="4400" b="1" dirty="0"/>
              <a:t>share</a:t>
            </a:r>
            <a:r>
              <a:rPr lang="en-AU" sz="4400" dirty="0"/>
              <a:t> this with that was not here today?</a:t>
            </a:r>
          </a:p>
          <a:p>
            <a:pPr lvl="0"/>
            <a:r>
              <a:rPr lang="en-AU" sz="4400" dirty="0"/>
              <a:t>Find someone who you can </a:t>
            </a:r>
            <a:r>
              <a:rPr lang="en-AU" sz="4400" b="1" dirty="0"/>
              <a:t>trust</a:t>
            </a:r>
            <a:r>
              <a:rPr lang="en-AU" sz="4400" dirty="0"/>
              <a:t> to keep you honest with yourself?</a:t>
            </a:r>
          </a:p>
          <a:p>
            <a:endParaRPr lang="en-AU" sz="4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44F4D9-6B16-BEA7-8F52-B08FBD11D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28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13444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FC8284-EC95-A38F-81A2-780693E06B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CF2BD-67E5-E56A-4D02-7B8661D4B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448"/>
            <a:ext cx="10515600" cy="758617"/>
          </a:xfrm>
        </p:spPr>
        <p:txBody>
          <a:bodyPr/>
          <a:lstStyle/>
          <a:p>
            <a:pPr algn="ctr"/>
            <a:r>
              <a:rPr lang="en-AU" b="1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99B4E-7A2B-248E-40C1-14331BC93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5726"/>
            <a:ext cx="10515600" cy="5770179"/>
          </a:xfrm>
        </p:spPr>
        <p:txBody>
          <a:bodyPr>
            <a:normAutofit/>
          </a:bodyPr>
          <a:lstStyle/>
          <a:p>
            <a:pPr lvl="0"/>
            <a:r>
              <a:rPr lang="en-AU" sz="4400" b="1" dirty="0"/>
              <a:t>“Don’t do for someone what God is expecting them to do!</a:t>
            </a:r>
            <a:r>
              <a:rPr lang="en-AU" sz="4400" dirty="0"/>
              <a:t> </a:t>
            </a:r>
          </a:p>
          <a:p>
            <a:pPr lvl="0"/>
            <a:r>
              <a:rPr lang="en-AU" sz="4400" b="1" dirty="0"/>
              <a:t>But always help with what they cannot do alone.”</a:t>
            </a:r>
            <a:r>
              <a:rPr lang="en-AU" sz="4400" dirty="0"/>
              <a:t> </a:t>
            </a:r>
          </a:p>
          <a:p>
            <a:r>
              <a:rPr lang="en-AU" sz="4400" dirty="0"/>
              <a:t>🎯 Prayer - to hit this bullseye today!</a:t>
            </a:r>
          </a:p>
          <a:p>
            <a:endParaRPr lang="en-AU" sz="4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FE2F03-C17F-13B7-BE6E-9DB19FB24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29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62496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67FCF-0FFB-0673-B9A1-C9142CDF5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434" y="2084483"/>
            <a:ext cx="10515600" cy="4351338"/>
          </a:xfrm>
        </p:spPr>
        <p:txBody>
          <a:bodyPr/>
          <a:lstStyle/>
          <a:p>
            <a:r>
              <a:rPr lang="en-US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reference to Jesus and His good news</a:t>
            </a:r>
          </a:p>
          <a:p>
            <a:r>
              <a:rPr lang="en-US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One clear practical </a:t>
            </a:r>
            <a:r>
              <a:rPr lang="en-US" b="1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application</a:t>
            </a:r>
          </a:p>
          <a:p>
            <a:r>
              <a:rPr lang="en-US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One </a:t>
            </a:r>
            <a:r>
              <a:rPr lang="en-US" b="1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action</a:t>
            </a:r>
            <a:r>
              <a:rPr lang="en-US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to take this week</a:t>
            </a:r>
          </a:p>
          <a:p>
            <a:r>
              <a:rPr lang="en-US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One person to </a:t>
            </a:r>
            <a:r>
              <a:rPr lang="en-US" b="1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share</a:t>
            </a:r>
            <a:r>
              <a:rPr lang="en-US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it with that was not here today</a:t>
            </a:r>
          </a:p>
          <a:p>
            <a:r>
              <a:rPr lang="en-US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One close friend to </a:t>
            </a:r>
            <a:r>
              <a:rPr lang="en-US" b="1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spur</a:t>
            </a:r>
            <a:r>
              <a:rPr lang="en-US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you on and </a:t>
            </a:r>
            <a:r>
              <a:rPr lang="en-US" b="1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support</a:t>
            </a:r>
            <a:r>
              <a:rPr lang="en-US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</a:t>
            </a:r>
            <a:r>
              <a:rPr lang="en-AU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each other in this task</a:t>
            </a:r>
          </a:p>
          <a:p>
            <a:r>
              <a:rPr lang="en-AU" b="1" dirty="0">
                <a:solidFill>
                  <a:srgbClr val="C00000"/>
                </a:solidFill>
              </a:rPr>
              <a:t>Each will only help you grow stronger – no condemnation intended. </a:t>
            </a:r>
            <a:r>
              <a:rPr lang="en-AU" dirty="0"/>
              <a:t>(If you are struggling let me know.)</a:t>
            </a:r>
          </a:p>
          <a:p>
            <a:r>
              <a:rPr lang="en-AU" dirty="0"/>
              <a:t>But… get comfortable with being uncomfortable </a:t>
            </a:r>
          </a:p>
          <a:p>
            <a:endParaRPr lang="en-AU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A40E801-A0BD-E0C3-9DEB-52FD1E5F7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3</a:t>
            </a:fld>
            <a:endParaRPr lang="en-AU" dirty="0"/>
          </a:p>
        </p:txBody>
      </p:sp>
      <p:sp>
        <p:nvSpPr>
          <p:cNvPr id="4" name="Text 0">
            <a:extLst>
              <a:ext uri="{FF2B5EF4-FFF2-40B4-BE49-F238E27FC236}">
                <a16:creationId xmlns:a16="http://schemas.microsoft.com/office/drawing/2014/main" id="{41811AA5-BEE9-6A45-9660-8F765083804B}"/>
              </a:ext>
            </a:extLst>
          </p:cNvPr>
          <p:cNvSpPr/>
          <p:nvPr/>
        </p:nvSpPr>
        <p:spPr>
          <a:xfrm>
            <a:off x="530352" y="310896"/>
            <a:ext cx="11155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lang="en-US" sz="2800" b="1" dirty="0">
                <a:solidFill>
                  <a:srgbClr val="2631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Every message in the Series will land the same way</a:t>
            </a:r>
            <a:endParaRPr lang="en-US" sz="2800" dirty="0"/>
          </a:p>
        </p:txBody>
      </p:sp>
      <p:sp>
        <p:nvSpPr>
          <p:cNvPr id="5" name="Shape 1">
            <a:extLst>
              <a:ext uri="{FF2B5EF4-FFF2-40B4-BE49-F238E27FC236}">
                <a16:creationId xmlns:a16="http://schemas.microsoft.com/office/drawing/2014/main" id="{29A42C2E-7B35-2C67-1BFE-4D24C69F2230}"/>
              </a:ext>
            </a:extLst>
          </p:cNvPr>
          <p:cNvSpPr/>
          <p:nvPr/>
        </p:nvSpPr>
        <p:spPr>
          <a:xfrm>
            <a:off x="530352" y="877824"/>
            <a:ext cx="11155680" cy="0"/>
          </a:xfrm>
          <a:prstGeom prst="line">
            <a:avLst/>
          </a:prstGeom>
          <a:noFill/>
          <a:ln w="22860">
            <a:solidFill>
              <a:srgbClr val="C58B35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6" name="Text 2">
            <a:extLst>
              <a:ext uri="{FF2B5EF4-FFF2-40B4-BE49-F238E27FC236}">
                <a16:creationId xmlns:a16="http://schemas.microsoft.com/office/drawing/2014/main" id="{2CF9B642-D751-79EC-3A98-590D51B4F1D6}"/>
              </a:ext>
            </a:extLst>
          </p:cNvPr>
          <p:cNvSpPr/>
          <p:nvPr/>
        </p:nvSpPr>
        <p:spPr>
          <a:xfrm>
            <a:off x="530352" y="987552"/>
            <a:ext cx="11155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lang="en-US" sz="1300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Gospel, application, accountability.</a:t>
            </a:r>
            <a:endParaRPr lang="en-US" sz="1300" dirty="0"/>
          </a:p>
        </p:txBody>
      </p:sp>
      <p:sp>
        <p:nvSpPr>
          <p:cNvPr id="8" name="Text 4">
            <a:extLst>
              <a:ext uri="{FF2B5EF4-FFF2-40B4-BE49-F238E27FC236}">
                <a16:creationId xmlns:a16="http://schemas.microsoft.com/office/drawing/2014/main" id="{E19A66D0-7B3B-64D3-6FEA-C33977B98F36}"/>
              </a:ext>
            </a:extLst>
          </p:cNvPr>
          <p:cNvSpPr/>
          <p:nvPr/>
        </p:nvSpPr>
        <p:spPr>
          <a:xfrm>
            <a:off x="530352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/>
            <a:r>
              <a:rPr lang="en-US" sz="950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Love One Another | Wise Love | Galatians 6</a:t>
            </a:r>
            <a:endParaRPr lang="en-US" sz="95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6F09957-6CF2-E1BF-6BFC-2329668636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9764" y="1318293"/>
            <a:ext cx="523409" cy="1087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685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1F836-AF0B-023C-8A14-4F995BC2D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/>
              <a:t>Review Last Message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74DFE5-AC31-E895-DCDE-D1BF4FAE1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7"/>
            <a:ext cx="10515600" cy="1043699"/>
          </a:xfrm>
        </p:spPr>
        <p:txBody>
          <a:bodyPr>
            <a:normAutofit/>
          </a:bodyPr>
          <a:lstStyle/>
          <a:p>
            <a:r>
              <a:rPr lang="en-AU" sz="4400" dirty="0"/>
              <a:t>Who can remember what it was about?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858B475-315F-CAA4-6BAF-748043C3B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4</a:t>
            </a:fld>
            <a:endParaRPr lang="en-A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256E1D-A16D-9A6B-EE4B-3971374A5F7F}"/>
              </a:ext>
            </a:extLst>
          </p:cNvPr>
          <p:cNvSpPr txBox="1"/>
          <p:nvPr/>
        </p:nvSpPr>
        <p:spPr>
          <a:xfrm>
            <a:off x="5108013" y="2637378"/>
            <a:ext cx="183932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9600" dirty="0"/>
              <a:t>🐘</a:t>
            </a:r>
          </a:p>
        </p:txBody>
      </p:sp>
    </p:spTree>
    <p:extLst>
      <p:ext uri="{BB962C8B-B14F-4D97-AF65-F5344CB8AC3E}">
        <p14:creationId xmlns:p14="http://schemas.microsoft.com/office/powerpoint/2010/main" val="2714663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0">
            <a:extLst>
              <a:ext uri="{FF2B5EF4-FFF2-40B4-BE49-F238E27FC236}">
                <a16:creationId xmlns:a16="http://schemas.microsoft.com/office/drawing/2014/main" id="{95847693-D750-3F9E-7F40-7C4FEF0139F6}"/>
              </a:ext>
            </a:extLst>
          </p:cNvPr>
          <p:cNvSpPr/>
          <p:nvPr/>
        </p:nvSpPr>
        <p:spPr>
          <a:xfrm>
            <a:off x="530352" y="310896"/>
            <a:ext cx="11155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lang="en-US" sz="2800" b="1" dirty="0">
                <a:solidFill>
                  <a:srgbClr val="2631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Review: Message 1</a:t>
            </a:r>
            <a:endParaRPr lang="en-US" sz="2800" dirty="0"/>
          </a:p>
        </p:txBody>
      </p:sp>
      <p:sp>
        <p:nvSpPr>
          <p:cNvPr id="5" name="Shape 1">
            <a:extLst>
              <a:ext uri="{FF2B5EF4-FFF2-40B4-BE49-F238E27FC236}">
                <a16:creationId xmlns:a16="http://schemas.microsoft.com/office/drawing/2014/main" id="{5169B78D-9A4E-7D15-FEFA-8DEDA8FF339C}"/>
              </a:ext>
            </a:extLst>
          </p:cNvPr>
          <p:cNvSpPr/>
          <p:nvPr/>
        </p:nvSpPr>
        <p:spPr>
          <a:xfrm>
            <a:off x="530352" y="877824"/>
            <a:ext cx="11155680" cy="0"/>
          </a:xfrm>
          <a:prstGeom prst="line">
            <a:avLst/>
          </a:prstGeom>
          <a:noFill/>
          <a:ln w="22860">
            <a:solidFill>
              <a:srgbClr val="C58B35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6" name="Text 2">
            <a:extLst>
              <a:ext uri="{FF2B5EF4-FFF2-40B4-BE49-F238E27FC236}">
                <a16:creationId xmlns:a16="http://schemas.microsoft.com/office/drawing/2014/main" id="{A501997F-AC22-1951-B34A-B4B8F9620E46}"/>
              </a:ext>
            </a:extLst>
          </p:cNvPr>
          <p:cNvSpPr/>
          <p:nvPr/>
        </p:nvSpPr>
        <p:spPr>
          <a:xfrm>
            <a:off x="530352" y="987552"/>
            <a:ext cx="11155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lang="en-US" sz="1300" b="1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Speech</a:t>
            </a:r>
            <a:r>
              <a:rPr lang="en-US" sz="1300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is  a 2-Sided Coin: </a:t>
            </a:r>
            <a:r>
              <a:rPr lang="en-US" sz="1300" b="1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Heads</a:t>
            </a:r>
            <a:r>
              <a:rPr lang="en-US" sz="1300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- Build people up, </a:t>
            </a:r>
            <a:r>
              <a:rPr lang="en-US" sz="1300" b="1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Tails</a:t>
            </a:r>
            <a:r>
              <a:rPr lang="en-US" sz="1300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- Tame the tongue, stop gossip.</a:t>
            </a:r>
            <a:endParaRPr lang="en-US" sz="1300" dirty="0"/>
          </a:p>
        </p:txBody>
      </p:sp>
      <p:sp>
        <p:nvSpPr>
          <p:cNvPr id="7" name="Text 3">
            <a:extLst>
              <a:ext uri="{FF2B5EF4-FFF2-40B4-BE49-F238E27FC236}">
                <a16:creationId xmlns:a16="http://schemas.microsoft.com/office/drawing/2014/main" id="{10BA6AA4-7C77-BF3E-815D-1812F2B215D3}"/>
              </a:ext>
            </a:extLst>
          </p:cNvPr>
          <p:cNvSpPr/>
          <p:nvPr/>
        </p:nvSpPr>
        <p:spPr>
          <a:xfrm>
            <a:off x="914400" y="1600200"/>
            <a:ext cx="10332720" cy="192024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Autofit/>
          </a:bodyPr>
          <a:lstStyle/>
          <a:p>
            <a:pPr algn="ctr"/>
            <a:r>
              <a:rPr lang="en-US" sz="4400" b="1" dirty="0">
                <a:solidFill>
                  <a:srgbClr val="2631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Every word you speak is either</a:t>
            </a:r>
            <a:endParaRPr lang="en-US" sz="4400" dirty="0"/>
          </a:p>
          <a:p>
            <a:pPr algn="ctr"/>
            <a:r>
              <a:rPr lang="en-US" sz="4400" b="1" dirty="0">
                <a:solidFill>
                  <a:srgbClr val="2631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building the ‘Church’...</a:t>
            </a:r>
            <a:endParaRPr lang="en-US" sz="4400" dirty="0"/>
          </a:p>
          <a:p>
            <a:pPr algn="ctr"/>
            <a:r>
              <a:rPr lang="en-US" sz="4400" b="1" dirty="0">
                <a:solidFill>
                  <a:srgbClr val="2631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or burning it down. (</a:t>
            </a:r>
            <a:r>
              <a:rPr lang="en-US" sz="3600" b="1" dirty="0">
                <a:solidFill>
                  <a:srgbClr val="2631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Eph 4/James 3)</a:t>
            </a:r>
            <a:endParaRPr lang="en-US" sz="3600" dirty="0"/>
          </a:p>
        </p:txBody>
      </p:sp>
      <p:sp>
        <p:nvSpPr>
          <p:cNvPr id="8" name="Text 4">
            <a:extLst>
              <a:ext uri="{FF2B5EF4-FFF2-40B4-BE49-F238E27FC236}">
                <a16:creationId xmlns:a16="http://schemas.microsoft.com/office/drawing/2014/main" id="{73E9F575-2C38-6BF4-686F-B46BAB45E3DB}"/>
              </a:ext>
            </a:extLst>
          </p:cNvPr>
          <p:cNvSpPr/>
          <p:nvPr/>
        </p:nvSpPr>
        <p:spPr>
          <a:xfrm>
            <a:off x="1005840" y="4067505"/>
            <a:ext cx="10149840" cy="1144577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AU" sz="4400" b="1" dirty="0">
                <a:solidFill>
                  <a:srgbClr val="FF0000"/>
                </a:solidFill>
              </a:rPr>
              <a:t>Challenge</a:t>
            </a:r>
            <a:r>
              <a:rPr lang="en-AU" sz="4400" b="1" dirty="0">
                <a:solidFill>
                  <a:srgbClr val="52705B"/>
                </a:solidFill>
              </a:rPr>
              <a:t>: Have you started outdoing one another in giving others honour? </a:t>
            </a:r>
            <a:r>
              <a:rPr lang="en-AU" sz="3600" b="1" dirty="0">
                <a:solidFill>
                  <a:srgbClr val="52705B"/>
                </a:solidFill>
              </a:rPr>
              <a:t>(Rom 12)</a:t>
            </a:r>
            <a:endParaRPr lang="en-AU" sz="3600" dirty="0"/>
          </a:p>
        </p:txBody>
      </p:sp>
      <p:sp>
        <p:nvSpPr>
          <p:cNvPr id="9" name="Text 5">
            <a:extLst>
              <a:ext uri="{FF2B5EF4-FFF2-40B4-BE49-F238E27FC236}">
                <a16:creationId xmlns:a16="http://schemas.microsoft.com/office/drawing/2014/main" id="{DB61C00E-4A28-7914-6A21-2646111897EC}"/>
              </a:ext>
            </a:extLst>
          </p:cNvPr>
          <p:cNvSpPr/>
          <p:nvPr/>
        </p:nvSpPr>
        <p:spPr>
          <a:xfrm>
            <a:off x="530352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/>
            <a:r>
              <a:rPr lang="en-US" sz="950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Love One Another | Wise Love | Galatians 6</a:t>
            </a:r>
            <a:endParaRPr lang="en-US" sz="95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C847776-7569-CCAC-66CC-0CB7A5642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17674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56FA1-79E4-573E-2CB0-BCB6E27B3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630" y="157651"/>
            <a:ext cx="10515600" cy="1040524"/>
          </a:xfrm>
        </p:spPr>
        <p:txBody>
          <a:bodyPr>
            <a:noAutofit/>
          </a:bodyPr>
          <a:lstStyle/>
          <a:p>
            <a:pPr algn="ctr"/>
            <a:r>
              <a:rPr lang="en-AU" b="1" dirty="0"/>
              <a:t>Today: One Coin, One Truth— </a:t>
            </a:r>
            <a:br>
              <a:rPr lang="en-AU" b="1" dirty="0"/>
            </a:br>
            <a:r>
              <a:rPr lang="en-AU" b="1" dirty="0"/>
              <a:t>We Must Have Wise Love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549239-EE60-D554-83A0-70C2B2E3C5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1074" y="1825627"/>
            <a:ext cx="6561086" cy="1603375"/>
          </a:xfrm>
        </p:spPr>
        <p:txBody>
          <a:bodyPr>
            <a:normAutofit/>
          </a:bodyPr>
          <a:lstStyle/>
          <a:p>
            <a:r>
              <a:rPr lang="en-AU" sz="4400" dirty="0"/>
              <a:t>Two sides of the same coin </a:t>
            </a:r>
          </a:p>
          <a:p>
            <a:r>
              <a:rPr lang="en-AU" sz="4400" dirty="0"/>
              <a:t>Galatians 6:1-10</a:t>
            </a:r>
          </a:p>
          <a:p>
            <a:endParaRPr lang="en-AU" sz="4400" dirty="0"/>
          </a:p>
          <a:p>
            <a:endParaRPr lang="en-AU" sz="4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FE20D7-C1F7-E6D8-5A6B-D1591C034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6</a:t>
            </a:fld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F59479-54A8-5F73-F143-BC7F73A4BC52}"/>
              </a:ext>
            </a:extLst>
          </p:cNvPr>
          <p:cNvSpPr txBox="1"/>
          <p:nvPr/>
        </p:nvSpPr>
        <p:spPr>
          <a:xfrm>
            <a:off x="2438393" y="3783713"/>
            <a:ext cx="76799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3600" dirty="0"/>
              <a:t>(In your small groups go over this again</a:t>
            </a:r>
          </a:p>
          <a:p>
            <a:r>
              <a:rPr lang="en-AU" sz="3600" b="1" dirty="0"/>
              <a:t>SOS</a:t>
            </a:r>
            <a:r>
              <a:rPr lang="en-AU" sz="3600" dirty="0"/>
              <a:t>: </a:t>
            </a:r>
            <a:r>
              <a:rPr lang="en-AU" sz="3600" b="1" dirty="0"/>
              <a:t>S</a:t>
            </a:r>
            <a:r>
              <a:rPr lang="en-AU" sz="3600" dirty="0"/>
              <a:t>ay </a:t>
            </a:r>
            <a:r>
              <a:rPr lang="en-AU" sz="3600" b="1" dirty="0"/>
              <a:t>O</a:t>
            </a:r>
            <a:r>
              <a:rPr lang="en-AU" sz="3600" dirty="0"/>
              <a:t>bey </a:t>
            </a:r>
            <a:r>
              <a:rPr lang="en-AU" sz="3600" b="1" dirty="0"/>
              <a:t>S</a:t>
            </a:r>
            <a:r>
              <a:rPr lang="en-AU" sz="3600" dirty="0"/>
              <a:t>hare &amp; Use Your </a:t>
            </a:r>
            <a:r>
              <a:rPr lang="en-AU" sz="3600" b="1" dirty="0"/>
              <a:t>Coin</a:t>
            </a:r>
            <a:r>
              <a:rPr lang="en-AU" sz="36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13186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BF2C73-B504-6BCB-F56A-13C8238D98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585A6-B405-DADD-860B-D847AAAF94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434" y="294291"/>
            <a:ext cx="11277600" cy="6253655"/>
          </a:xfrm>
        </p:spPr>
        <p:txBody>
          <a:bodyPr>
            <a:normAutofit/>
          </a:bodyPr>
          <a:lstStyle/>
          <a:p>
            <a:r>
              <a:rPr lang="en-US" b="1" baseline="30000" dirty="0"/>
              <a:t>1</a:t>
            </a:r>
            <a:r>
              <a:rPr lang="en-US" b="1" dirty="0"/>
              <a:t> </a:t>
            </a:r>
            <a:r>
              <a:rPr lang="en-US" dirty="0"/>
              <a:t>Brothers, if anyone is caught in any </a:t>
            </a:r>
            <a:r>
              <a:rPr lang="en-US" b="1" dirty="0"/>
              <a:t>transgression</a:t>
            </a:r>
            <a:r>
              <a:rPr lang="en-US" dirty="0"/>
              <a:t>, you who are spiritual should </a:t>
            </a:r>
            <a:r>
              <a:rPr lang="en-US" b="1" dirty="0"/>
              <a:t>restore</a:t>
            </a:r>
            <a:r>
              <a:rPr lang="en-US" dirty="0"/>
              <a:t> him in a spirit of </a:t>
            </a:r>
            <a:r>
              <a:rPr lang="en-US" b="1" dirty="0"/>
              <a:t>gentleness</a:t>
            </a:r>
            <a:r>
              <a:rPr lang="en-US" dirty="0"/>
              <a:t>. Keep watch on yourself, lest you too be </a:t>
            </a:r>
            <a:r>
              <a:rPr lang="en-US" b="1" dirty="0"/>
              <a:t>tempted</a:t>
            </a:r>
            <a:r>
              <a:rPr lang="en-US" dirty="0"/>
              <a:t>. </a:t>
            </a:r>
            <a:r>
              <a:rPr lang="en-US" b="1" baseline="30000" dirty="0"/>
              <a:t>2 </a:t>
            </a:r>
            <a:r>
              <a:rPr lang="en-US" b="1" dirty="0"/>
              <a:t>Bear</a:t>
            </a:r>
            <a:r>
              <a:rPr lang="en-US" dirty="0"/>
              <a:t> </a:t>
            </a:r>
            <a:r>
              <a:rPr lang="en-US" b="1" dirty="0"/>
              <a:t>one another's burdens</a:t>
            </a:r>
            <a:r>
              <a:rPr lang="en-US" dirty="0"/>
              <a:t>, and so fulfill the law of Christ. </a:t>
            </a:r>
            <a:r>
              <a:rPr lang="en-US" b="1" baseline="30000" dirty="0"/>
              <a:t>3 </a:t>
            </a:r>
            <a:r>
              <a:rPr lang="en-US" dirty="0"/>
              <a:t>For if anyone thinks he is something, when he is nothing, he deceives himself. </a:t>
            </a:r>
            <a:r>
              <a:rPr lang="en-US" b="1" baseline="30000" dirty="0"/>
              <a:t>4 </a:t>
            </a:r>
            <a:r>
              <a:rPr lang="en-US" dirty="0"/>
              <a:t>But let each one test his own work, and then his reason to boast will be in himself alone and not in his neighbor. </a:t>
            </a:r>
            <a:r>
              <a:rPr lang="en-US" b="1" baseline="30000" dirty="0"/>
              <a:t>5 </a:t>
            </a:r>
            <a:r>
              <a:rPr lang="en-US" b="1" dirty="0"/>
              <a:t>For each will have to bear his own load</a:t>
            </a:r>
            <a:r>
              <a:rPr lang="en-US" dirty="0"/>
              <a:t>.</a:t>
            </a:r>
          </a:p>
          <a:p>
            <a:r>
              <a:rPr lang="en-US" b="1" baseline="30000" dirty="0"/>
              <a:t>6 </a:t>
            </a:r>
            <a:r>
              <a:rPr lang="en-US" dirty="0"/>
              <a:t>Let the one </a:t>
            </a:r>
            <a:r>
              <a:rPr lang="en-US" i="1" dirty="0"/>
              <a:t>who</a:t>
            </a:r>
            <a:r>
              <a:rPr lang="en-US" dirty="0"/>
              <a:t> </a:t>
            </a:r>
            <a:r>
              <a:rPr lang="en-US" i="1" dirty="0"/>
              <a:t>is taught </a:t>
            </a:r>
            <a:r>
              <a:rPr lang="en-US" dirty="0"/>
              <a:t>the word share all good things with the </a:t>
            </a:r>
            <a:r>
              <a:rPr lang="en-US" i="1" dirty="0"/>
              <a:t>one</a:t>
            </a:r>
            <a:r>
              <a:rPr lang="en-US" dirty="0"/>
              <a:t> </a:t>
            </a:r>
            <a:r>
              <a:rPr lang="en-US" i="1" dirty="0"/>
              <a:t>who teaches</a:t>
            </a:r>
            <a:r>
              <a:rPr lang="en-US" dirty="0"/>
              <a:t>. </a:t>
            </a:r>
            <a:r>
              <a:rPr lang="en-US" b="1" baseline="30000" dirty="0"/>
              <a:t>7 </a:t>
            </a:r>
            <a:r>
              <a:rPr lang="en-US" dirty="0"/>
              <a:t>Do not be deceived: God is not mocked, for whatever one sows, that will he also reap. </a:t>
            </a:r>
            <a:r>
              <a:rPr lang="en-US" b="1" baseline="30000" dirty="0"/>
              <a:t>8 </a:t>
            </a:r>
            <a:r>
              <a:rPr lang="en-US" dirty="0"/>
              <a:t>For the one who sows to his own flesh will from the flesh reap corruption, but the one who sows to the Spirit will from the Spirit reap eternal life. </a:t>
            </a:r>
            <a:r>
              <a:rPr lang="en-US" b="1" baseline="30000" dirty="0"/>
              <a:t>9 </a:t>
            </a:r>
            <a:r>
              <a:rPr lang="en-US" dirty="0"/>
              <a:t>And let us </a:t>
            </a:r>
            <a:r>
              <a:rPr lang="en-US" b="1" dirty="0"/>
              <a:t>not grow weary of doing good</a:t>
            </a:r>
            <a:r>
              <a:rPr lang="en-US" dirty="0"/>
              <a:t>, for in due </a:t>
            </a:r>
            <a:r>
              <a:rPr lang="en-US" dirty="0">
                <a:solidFill>
                  <a:srgbClr val="FF0000"/>
                </a:solidFill>
              </a:rPr>
              <a:t>season</a:t>
            </a:r>
            <a:r>
              <a:rPr lang="en-US" dirty="0"/>
              <a:t> we will reap, if we </a:t>
            </a:r>
            <a:r>
              <a:rPr lang="en-US" b="1" dirty="0"/>
              <a:t>do not give up</a:t>
            </a:r>
            <a:r>
              <a:rPr lang="en-US" dirty="0"/>
              <a:t>. </a:t>
            </a:r>
            <a:r>
              <a:rPr lang="en-US" b="1" baseline="30000" dirty="0"/>
              <a:t>10 </a:t>
            </a:r>
            <a:r>
              <a:rPr lang="en-US" dirty="0"/>
              <a:t>So then, </a:t>
            </a:r>
            <a:r>
              <a:rPr lang="en-US" dirty="0">
                <a:solidFill>
                  <a:srgbClr val="FF0000"/>
                </a:solidFill>
              </a:rPr>
              <a:t>as we have opportunity</a:t>
            </a:r>
            <a:r>
              <a:rPr lang="en-US" dirty="0"/>
              <a:t>, let us do </a:t>
            </a:r>
            <a:r>
              <a:rPr lang="en-US" b="1" dirty="0"/>
              <a:t>good to everyone</a:t>
            </a:r>
            <a:r>
              <a:rPr lang="en-US" dirty="0"/>
              <a:t>, and </a:t>
            </a:r>
            <a:r>
              <a:rPr lang="en-US" dirty="0">
                <a:solidFill>
                  <a:srgbClr val="FF0000"/>
                </a:solidFill>
              </a:rPr>
              <a:t>especially</a:t>
            </a:r>
            <a:r>
              <a:rPr lang="en-US" dirty="0"/>
              <a:t> to those who are of the household of faith.</a:t>
            </a:r>
          </a:p>
          <a:p>
            <a:endParaRPr lang="en-AU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75DE5D9-EAE1-54B1-C9B6-E90FD6B30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8042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0">
            <a:extLst>
              <a:ext uri="{FF2B5EF4-FFF2-40B4-BE49-F238E27FC236}">
                <a16:creationId xmlns:a16="http://schemas.microsoft.com/office/drawing/2014/main" id="{AF031037-962E-B9F8-C249-595137CFAC03}"/>
              </a:ext>
            </a:extLst>
          </p:cNvPr>
          <p:cNvSpPr/>
          <p:nvPr/>
        </p:nvSpPr>
        <p:spPr>
          <a:xfrm>
            <a:off x="530352" y="310896"/>
            <a:ext cx="11155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lang="en-US" sz="2800" b="1" dirty="0">
                <a:solidFill>
                  <a:srgbClr val="2631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One Coin – Wise Love - with Two Commands</a:t>
            </a:r>
            <a:endParaRPr lang="en-US" sz="2800" dirty="0"/>
          </a:p>
        </p:txBody>
      </p:sp>
      <p:sp>
        <p:nvSpPr>
          <p:cNvPr id="5" name="Shape 1">
            <a:extLst>
              <a:ext uri="{FF2B5EF4-FFF2-40B4-BE49-F238E27FC236}">
                <a16:creationId xmlns:a16="http://schemas.microsoft.com/office/drawing/2014/main" id="{048A4D60-C5C1-2569-A8CC-E0E371275E66}"/>
              </a:ext>
            </a:extLst>
          </p:cNvPr>
          <p:cNvSpPr/>
          <p:nvPr/>
        </p:nvSpPr>
        <p:spPr>
          <a:xfrm>
            <a:off x="530352" y="877824"/>
            <a:ext cx="11155680" cy="0"/>
          </a:xfrm>
          <a:prstGeom prst="line">
            <a:avLst/>
          </a:prstGeom>
          <a:noFill/>
          <a:ln w="22860">
            <a:solidFill>
              <a:srgbClr val="C58B35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3A34EA70-2B8E-9CBE-0BA8-DD6630A6B962}"/>
              </a:ext>
            </a:extLst>
          </p:cNvPr>
          <p:cNvSpPr/>
          <p:nvPr/>
        </p:nvSpPr>
        <p:spPr>
          <a:xfrm>
            <a:off x="914400" y="1481328"/>
            <a:ext cx="4480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4000" b="1" dirty="0">
                <a:solidFill>
                  <a:srgbClr val="C58B35"/>
                </a:solidFill>
              </a:rPr>
              <a:t>Heads - Command 1</a:t>
            </a:r>
            <a:endParaRPr lang="en-US" sz="4000" dirty="0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3069DF9F-A87E-8B3F-F24F-D533DF241DC7}"/>
              </a:ext>
            </a:extLst>
          </p:cNvPr>
          <p:cNvSpPr/>
          <p:nvPr/>
        </p:nvSpPr>
        <p:spPr>
          <a:xfrm>
            <a:off x="315310" y="2057400"/>
            <a:ext cx="5423337" cy="123233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3200" b="1" dirty="0">
                <a:solidFill>
                  <a:srgbClr val="26312B"/>
                </a:solidFill>
              </a:rPr>
              <a:t>Bear one another's burdens</a:t>
            </a:r>
          </a:p>
          <a:p>
            <a:pPr algn="ctr"/>
            <a:r>
              <a:rPr lang="en-US" sz="3200" b="1" dirty="0">
                <a:solidFill>
                  <a:srgbClr val="26312B"/>
                </a:solidFill>
              </a:rPr>
              <a:t>(Quite often a group effort)</a:t>
            </a:r>
            <a:endParaRPr lang="en-US" sz="3200" dirty="0"/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64DAE07B-E0B8-DC49-45E5-F85EA1299EF1}"/>
              </a:ext>
            </a:extLst>
          </p:cNvPr>
          <p:cNvSpPr/>
          <p:nvPr/>
        </p:nvSpPr>
        <p:spPr>
          <a:xfrm>
            <a:off x="6812280" y="1481328"/>
            <a:ext cx="4480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4000" b="1" dirty="0">
                <a:solidFill>
                  <a:srgbClr val="C58B35"/>
                </a:solidFill>
              </a:rPr>
              <a:t>Tails - Command 2</a:t>
            </a:r>
            <a:endParaRPr lang="en-US" sz="4000" dirty="0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30FBE635-788D-CFE2-130D-5F6FAD0689AB}"/>
              </a:ext>
            </a:extLst>
          </p:cNvPr>
          <p:cNvSpPr/>
          <p:nvPr/>
        </p:nvSpPr>
        <p:spPr>
          <a:xfrm>
            <a:off x="6720840" y="1965961"/>
            <a:ext cx="4663440" cy="132377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/>
            <a:r>
              <a:rPr lang="en-US" sz="3200" b="1" dirty="0">
                <a:solidFill>
                  <a:srgbClr val="26312B"/>
                </a:solidFill>
              </a:rPr>
              <a:t>Each will bear</a:t>
            </a:r>
            <a:endParaRPr lang="en-US" sz="3200" dirty="0"/>
          </a:p>
          <a:p>
            <a:pPr algn="ctr"/>
            <a:r>
              <a:rPr lang="en-US" sz="3200" b="1" dirty="0">
                <a:solidFill>
                  <a:srgbClr val="26312B"/>
                </a:solidFill>
              </a:rPr>
              <a:t>his/her </a:t>
            </a:r>
            <a:r>
              <a:rPr lang="en-US" sz="3200" b="1" i="1" u="sng" dirty="0">
                <a:solidFill>
                  <a:srgbClr val="26312B"/>
                </a:solidFill>
              </a:rPr>
              <a:t>own</a:t>
            </a:r>
            <a:r>
              <a:rPr lang="en-US" sz="3200" b="1" dirty="0">
                <a:solidFill>
                  <a:srgbClr val="26312B"/>
                </a:solidFill>
              </a:rPr>
              <a:t> load</a:t>
            </a:r>
            <a:endParaRPr lang="en-US" sz="3200" dirty="0"/>
          </a:p>
        </p:txBody>
      </p:sp>
      <p:sp>
        <p:nvSpPr>
          <p:cNvPr id="10" name="Shape 7">
            <a:extLst>
              <a:ext uri="{FF2B5EF4-FFF2-40B4-BE49-F238E27FC236}">
                <a16:creationId xmlns:a16="http://schemas.microsoft.com/office/drawing/2014/main" id="{D9EFB2C9-BF30-06F9-6030-8708CAED9BE9}"/>
              </a:ext>
            </a:extLst>
          </p:cNvPr>
          <p:cNvSpPr/>
          <p:nvPr/>
        </p:nvSpPr>
        <p:spPr>
          <a:xfrm>
            <a:off x="6035988" y="1554480"/>
            <a:ext cx="0" cy="3200400"/>
          </a:xfrm>
          <a:prstGeom prst="line">
            <a:avLst/>
          </a:prstGeom>
          <a:noFill/>
          <a:ln w="25400">
            <a:solidFill>
              <a:srgbClr val="C58B35"/>
            </a:solidFill>
            <a:prstDash val="solid"/>
          </a:ln>
        </p:spPr>
        <p:txBody>
          <a:bodyPr/>
          <a:lstStyle/>
          <a:p>
            <a:endParaRPr lang="en-AU"/>
          </a:p>
        </p:txBody>
      </p:sp>
      <p:sp>
        <p:nvSpPr>
          <p:cNvPr id="11" name="Text 8">
            <a:extLst>
              <a:ext uri="{FF2B5EF4-FFF2-40B4-BE49-F238E27FC236}">
                <a16:creationId xmlns:a16="http://schemas.microsoft.com/office/drawing/2014/main" id="{553F9A1E-82AA-B451-2003-175D06143169}"/>
              </a:ext>
            </a:extLst>
          </p:cNvPr>
          <p:cNvSpPr/>
          <p:nvPr/>
        </p:nvSpPr>
        <p:spPr>
          <a:xfrm>
            <a:off x="1005840" y="4956048"/>
            <a:ext cx="10149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3600" b="1" dirty="0">
                <a:solidFill>
                  <a:srgbClr val="52705B"/>
                </a:solidFill>
              </a:rPr>
              <a:t>They sound opposite, but together they form mature love.</a:t>
            </a:r>
            <a:endParaRPr lang="en-US" sz="3600" dirty="0"/>
          </a:p>
        </p:txBody>
      </p:sp>
      <p:sp>
        <p:nvSpPr>
          <p:cNvPr id="12" name="Text 9">
            <a:extLst>
              <a:ext uri="{FF2B5EF4-FFF2-40B4-BE49-F238E27FC236}">
                <a16:creationId xmlns:a16="http://schemas.microsoft.com/office/drawing/2014/main" id="{B98D245A-C5FE-1D51-FEE8-2D2B5ED7C790}"/>
              </a:ext>
            </a:extLst>
          </p:cNvPr>
          <p:cNvSpPr/>
          <p:nvPr/>
        </p:nvSpPr>
        <p:spPr>
          <a:xfrm>
            <a:off x="530352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/>
            <a:r>
              <a:rPr lang="en-US" sz="950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Love One Another | Wise Love | Galatians 6</a:t>
            </a:r>
            <a:endParaRPr lang="en-US" sz="95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A993080-F4A9-A96F-74F8-83069E00F115}"/>
              </a:ext>
            </a:extLst>
          </p:cNvPr>
          <p:cNvSpPr txBox="1"/>
          <p:nvPr/>
        </p:nvSpPr>
        <p:spPr>
          <a:xfrm>
            <a:off x="530353" y="3752203"/>
            <a:ext cx="44074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“</a:t>
            </a:r>
            <a:r>
              <a:rPr lang="en-US" b="1" i="1" dirty="0"/>
              <a:t>Keep on </a:t>
            </a:r>
            <a:r>
              <a:rPr lang="en-US" dirty="0"/>
              <a:t>carrying each other’s burdens.”</a:t>
            </a:r>
          </a:p>
          <a:p>
            <a:r>
              <a:rPr lang="en-AU" dirty="0"/>
              <a:t>Present active imperative (2nd person plural)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1E3D1F5-F6FA-5CA3-5F2A-4B69433CAAA0}"/>
              </a:ext>
            </a:extLst>
          </p:cNvPr>
          <p:cNvSpPr txBox="1"/>
          <p:nvPr/>
        </p:nvSpPr>
        <p:spPr>
          <a:xfrm>
            <a:off x="6926319" y="3668121"/>
            <a:ext cx="43674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“For </a:t>
            </a:r>
            <a:r>
              <a:rPr lang="en-US" b="1" dirty="0"/>
              <a:t>each</a:t>
            </a:r>
            <a:r>
              <a:rPr lang="en-US" dirty="0"/>
              <a:t> </a:t>
            </a:r>
            <a:r>
              <a:rPr lang="en-US" b="1" i="1" dirty="0"/>
              <a:t>will</a:t>
            </a:r>
            <a:r>
              <a:rPr lang="en-US" dirty="0"/>
              <a:t> bear his own ‘load’.”</a:t>
            </a:r>
          </a:p>
          <a:p>
            <a:r>
              <a:rPr lang="en-US" dirty="0"/>
              <a:t>“Carry what </a:t>
            </a:r>
            <a:r>
              <a:rPr lang="en-US" b="1" dirty="0"/>
              <a:t>you</a:t>
            </a:r>
            <a:r>
              <a:rPr lang="en-US" dirty="0"/>
              <a:t> </a:t>
            </a:r>
            <a:r>
              <a:rPr lang="en-US" b="1" i="1" dirty="0"/>
              <a:t>should</a:t>
            </a:r>
            <a:r>
              <a:rPr lang="en-US" dirty="0"/>
              <a:t> carry in your ‘pack’”</a:t>
            </a:r>
          </a:p>
          <a:p>
            <a:r>
              <a:rPr lang="en-AU" dirty="0"/>
              <a:t>Future active indicative (3rd person singular)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3F00A95-FC50-00D3-E52A-7E1826E75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87712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1" grpId="0" animBg="1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47EEC-94D7-405E-BA6D-698A8F90F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6116"/>
          </a:xfrm>
        </p:spPr>
        <p:txBody>
          <a:bodyPr>
            <a:normAutofit/>
          </a:bodyPr>
          <a:lstStyle/>
          <a:p>
            <a:pPr algn="ctr"/>
            <a:r>
              <a:rPr lang="en-AU" sz="4800" b="1" dirty="0"/>
              <a:t>What Love Is: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84205-07E9-921A-F7D8-2309EC1CD8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400" dirty="0">
                <a:solidFill>
                  <a:srgbClr val="FF0000"/>
                </a:solidFill>
              </a:rPr>
              <a:t>Real Love always costs you something</a:t>
            </a:r>
            <a:r>
              <a:rPr lang="en-AU" sz="4400" dirty="0"/>
              <a:t>.</a:t>
            </a:r>
          </a:p>
          <a:p>
            <a:pPr lvl="0"/>
            <a:r>
              <a:rPr lang="en-AU" sz="4400" dirty="0"/>
              <a:t>Love carries </a:t>
            </a:r>
            <a:r>
              <a:rPr lang="en-AU" sz="4400" b="1" dirty="0"/>
              <a:t>others</a:t>
            </a:r>
            <a:r>
              <a:rPr lang="en-AU" sz="4400" dirty="0"/>
              <a:t> </a:t>
            </a:r>
          </a:p>
          <a:p>
            <a:pPr lvl="0"/>
            <a:r>
              <a:rPr lang="en-AU" sz="4400" dirty="0"/>
              <a:t>Love takes responsibility for </a:t>
            </a:r>
            <a:r>
              <a:rPr lang="en-AU" sz="4400" b="1" dirty="0"/>
              <a:t>ourselves</a:t>
            </a:r>
          </a:p>
          <a:p>
            <a:pPr marL="0" indent="0">
              <a:buNone/>
            </a:pPr>
            <a:r>
              <a:rPr lang="en-AU" sz="4400" b="1" dirty="0"/>
              <a:t>Both</a:t>
            </a:r>
            <a:r>
              <a:rPr lang="en-AU" sz="4400" dirty="0"/>
              <a:t> are required </a:t>
            </a:r>
          </a:p>
          <a:p>
            <a:pPr marL="0" indent="0">
              <a:buNone/>
            </a:pPr>
            <a:r>
              <a:rPr lang="en-AU" sz="4400" dirty="0"/>
              <a:t>Not  either/or </a:t>
            </a:r>
          </a:p>
          <a:p>
            <a:pPr marL="0" indent="0">
              <a:buNone/>
            </a:pPr>
            <a:r>
              <a:rPr lang="en-AU" sz="4400" dirty="0"/>
              <a:t>BUT both/and </a:t>
            </a:r>
          </a:p>
          <a:p>
            <a:endParaRPr lang="en-AU" sz="4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A8954F-CCDC-E8F3-0C7C-6E54A9902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77117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1486</TotalTime>
  <Words>1671</Words>
  <Application>Microsoft Office PowerPoint</Application>
  <PresentationFormat>Widescreen</PresentationFormat>
  <Paragraphs>213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Aptos</vt:lpstr>
      <vt:lpstr>Aptos Display</vt:lpstr>
      <vt:lpstr>Arial</vt:lpstr>
      <vt:lpstr>Calibri</vt:lpstr>
      <vt:lpstr>Calibri Light</vt:lpstr>
      <vt:lpstr>Office Theme</vt:lpstr>
      <vt:lpstr>PowerPoint Presentation</vt:lpstr>
      <vt:lpstr>Opening Prayer</vt:lpstr>
      <vt:lpstr>PowerPoint Presentation</vt:lpstr>
      <vt:lpstr>Review Last Message</vt:lpstr>
      <vt:lpstr>PowerPoint Presentation</vt:lpstr>
      <vt:lpstr>Today: One Coin, One Truth—  We Must Have Wise Love</vt:lpstr>
      <vt:lpstr>PowerPoint Presentation</vt:lpstr>
      <vt:lpstr>PowerPoint Presentation</vt:lpstr>
      <vt:lpstr>What Love Is:</vt:lpstr>
      <vt:lpstr>Side 1 Heads: Burdens</vt:lpstr>
      <vt:lpstr>Examples of Burdens </vt:lpstr>
      <vt:lpstr>How to Bear Someone's Burden</vt:lpstr>
      <vt:lpstr>Be Wise:</vt:lpstr>
      <vt:lpstr>But…</vt:lpstr>
      <vt:lpstr>Side 2 -Tails: Loads</vt:lpstr>
      <vt:lpstr>Examples of Loads</vt:lpstr>
      <vt:lpstr>Some reasons for a load (and good)</vt:lpstr>
      <vt:lpstr>Command: Carry Your Own Load</vt:lpstr>
      <vt:lpstr>Warning</vt:lpstr>
      <vt:lpstr>The Tension Between Burdens and Loads</vt:lpstr>
      <vt:lpstr>The Two Extremes to Avoid</vt:lpstr>
      <vt:lpstr>“Delay Action”</vt:lpstr>
      <vt:lpstr>Diagnostic Questions</vt:lpstr>
      <vt:lpstr>What to say:</vt:lpstr>
      <vt:lpstr>Ask 3 questions before acting:</vt:lpstr>
      <vt:lpstr>PowerPoint Presentation</vt:lpstr>
      <vt:lpstr>Best Example: Good News of Jesus Christ </vt:lpstr>
      <vt:lpstr>Call to Action This Week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Erik Mckitrick</dc:creator>
  <cp:lastModifiedBy>Erik Mckitrick</cp:lastModifiedBy>
  <cp:revision>78</cp:revision>
  <cp:lastPrinted>2026-05-02T01:12:09Z</cp:lastPrinted>
  <dcterms:created xsi:type="dcterms:W3CDTF">2026-04-24T08:11:51Z</dcterms:created>
  <dcterms:modified xsi:type="dcterms:W3CDTF">2026-05-02T01:43:45Z</dcterms:modified>
</cp:coreProperties>
</file>