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9"/>
  </p:notesMasterIdLst>
  <p:sldIdLst>
    <p:sldId id="315" r:id="rId2"/>
    <p:sldId id="292" r:id="rId3"/>
    <p:sldId id="257" r:id="rId4"/>
    <p:sldId id="258" r:id="rId5"/>
    <p:sldId id="316" r:id="rId6"/>
    <p:sldId id="261" r:id="rId7"/>
    <p:sldId id="262" r:id="rId8"/>
    <p:sldId id="263" r:id="rId9"/>
    <p:sldId id="333" r:id="rId10"/>
    <p:sldId id="264" r:id="rId11"/>
    <p:sldId id="325" r:id="rId12"/>
    <p:sldId id="324" r:id="rId13"/>
    <p:sldId id="320" r:id="rId14"/>
    <p:sldId id="321" r:id="rId15"/>
    <p:sldId id="323" r:id="rId16"/>
    <p:sldId id="326" r:id="rId17"/>
    <p:sldId id="327" r:id="rId18"/>
    <p:sldId id="328" r:id="rId19"/>
    <p:sldId id="329" r:id="rId20"/>
    <p:sldId id="265" r:id="rId21"/>
    <p:sldId id="330" r:id="rId22"/>
    <p:sldId id="266" r:id="rId23"/>
    <p:sldId id="334" r:id="rId24"/>
    <p:sldId id="267" r:id="rId25"/>
    <p:sldId id="317" r:id="rId26"/>
    <p:sldId id="268" r:id="rId27"/>
    <p:sldId id="318" r:id="rId28"/>
    <p:sldId id="331" r:id="rId29"/>
    <p:sldId id="319" r:id="rId30"/>
    <p:sldId id="269" r:id="rId31"/>
    <p:sldId id="270" r:id="rId32"/>
    <p:sldId id="273" r:id="rId33"/>
    <p:sldId id="272" r:id="rId34"/>
    <p:sldId id="332" r:id="rId35"/>
    <p:sldId id="274" r:id="rId36"/>
    <p:sldId id="275" r:id="rId37"/>
    <p:sldId id="276" r:id="rId38"/>
    <p:sldId id="279" r:id="rId39"/>
    <p:sldId id="282" r:id="rId40"/>
    <p:sldId id="283" r:id="rId41"/>
    <p:sldId id="285" r:id="rId42"/>
    <p:sldId id="286" r:id="rId43"/>
    <p:sldId id="287" r:id="rId44"/>
    <p:sldId id="288" r:id="rId45"/>
    <p:sldId id="289" r:id="rId46"/>
    <p:sldId id="290" r:id="rId47"/>
    <p:sldId id="291" r:id="rId4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 autoAdjust="0"/>
  </p:normalViewPr>
  <p:slideViewPr>
    <p:cSldViewPr snapToGrid="0" showGuides="1">
      <p:cViewPr varScale="1">
        <p:scale>
          <a:sx n="91" d="100"/>
          <a:sy n="91" d="100"/>
        </p:scale>
        <p:origin x="222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93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432"/>
    </p:cViewPr>
  </p:sorterViewPr>
  <p:notesViewPr>
    <p:cSldViewPr snapToGrid="0" showGuides="1">
      <p:cViewPr varScale="1">
        <p:scale>
          <a:sx n="73" d="100"/>
          <a:sy n="73" d="100"/>
        </p:scale>
        <p:origin x="4134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91D59-0519-4B50-9453-5E1ED96DDF9F}" type="datetimeFigureOut">
              <a:rPr lang="en-AU" smtClean="0"/>
              <a:t>14/06/2026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8D0590-9FD1-4AA1-B3EE-28E948FB8E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149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They might get angry. They might reject me. They might disagree. I might be wrong.</a:t>
            </a:r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8D0590-9FD1-4AA1-B3EE-28E948FB8EA9}" type="slidenum">
              <a:rPr lang="en-AU" smtClean="0"/>
              <a:t>26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0527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8D0590-9FD1-4AA1-B3EE-28E948FB8EA9}" type="slidenum">
              <a:rPr lang="en-AU" smtClean="0"/>
              <a:t>46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8580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8341-5F62-4DC3-872E-59F98E43C70D}" type="datetimeFigureOut">
              <a:rPr lang="en-AU" smtClean="0"/>
              <a:t>14/06/2026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5B28-99A1-44B8-BBFB-3A8F99D8EE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9235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8341-5F62-4DC3-872E-59F98E43C70D}" type="datetimeFigureOut">
              <a:rPr lang="en-AU" smtClean="0"/>
              <a:t>14/06/2026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5B28-99A1-44B8-BBFB-3A8F99D8EE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5156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8341-5F62-4DC3-872E-59F98E43C70D}" type="datetimeFigureOut">
              <a:rPr lang="en-AU" smtClean="0"/>
              <a:t>14/06/2026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5B28-99A1-44B8-BBFB-3A8F99D8EE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1209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8341-5F62-4DC3-872E-59F98E43C70D}" type="datetimeFigureOut">
              <a:rPr lang="en-AU" smtClean="0"/>
              <a:t>14/06/2026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5B28-99A1-44B8-BBFB-3A8F99D8EE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798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8341-5F62-4DC3-872E-59F98E43C70D}" type="datetimeFigureOut">
              <a:rPr lang="en-AU" smtClean="0"/>
              <a:t>14/06/2026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5B28-99A1-44B8-BBFB-3A8F99D8EE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6461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8341-5F62-4DC3-872E-59F98E43C70D}" type="datetimeFigureOut">
              <a:rPr lang="en-AU" smtClean="0"/>
              <a:t>14/06/2026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5B28-99A1-44B8-BBFB-3A8F99D8EE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726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8341-5F62-4DC3-872E-59F98E43C70D}" type="datetimeFigureOut">
              <a:rPr lang="en-AU" smtClean="0"/>
              <a:t>14/06/2026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5B28-99A1-44B8-BBFB-3A8F99D8EE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2035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8341-5F62-4DC3-872E-59F98E43C70D}" type="datetimeFigureOut">
              <a:rPr lang="en-AU" smtClean="0"/>
              <a:t>14/06/2026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5B28-99A1-44B8-BBFB-3A8F99D8EE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6293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8341-5F62-4DC3-872E-59F98E43C70D}" type="datetimeFigureOut">
              <a:rPr lang="en-AU" smtClean="0"/>
              <a:t>14/06/2026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5B28-99A1-44B8-BBFB-3A8F99D8EE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174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8341-5F62-4DC3-872E-59F98E43C70D}" type="datetimeFigureOut">
              <a:rPr lang="en-AU" smtClean="0"/>
              <a:t>14/06/2026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5B28-99A1-44B8-BBFB-3A8F99D8EE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6735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8341-5F62-4DC3-872E-59F98E43C70D}" type="datetimeFigureOut">
              <a:rPr lang="en-AU" smtClean="0"/>
              <a:t>14/06/2026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D5B28-99A1-44B8-BBFB-3A8F99D8EE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443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48341-5F62-4DC3-872E-59F98E43C70D}" type="datetimeFigureOut">
              <a:rPr lang="en-AU" smtClean="0"/>
              <a:t>14/06/2026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D5B28-99A1-44B8-BBFB-3A8F99D8EED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363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67FCF-0FFB-0673-B9A1-C9142CDF5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076" y="1979181"/>
            <a:ext cx="7886700" cy="3263504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reference to Jesus and His good news</a:t>
            </a:r>
          </a:p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clear practical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application</a:t>
            </a:r>
          </a:p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action</a:t>
            </a:r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to take this week</a:t>
            </a:r>
          </a:p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person to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share</a:t>
            </a:r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it with that was not here today</a:t>
            </a:r>
          </a:p>
          <a:p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 close friend to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spur</a:t>
            </a:r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you on and </a:t>
            </a:r>
            <a:r>
              <a:rPr lang="en-US" b="1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support</a:t>
            </a:r>
            <a:r>
              <a:rPr lang="en-US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 </a:t>
            </a:r>
            <a:r>
              <a:rPr lang="en-AU" dirty="0">
                <a:solidFill>
                  <a:srgbClr val="26312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each other in this task</a:t>
            </a:r>
          </a:p>
          <a:p>
            <a:r>
              <a:rPr lang="en-AU" b="1" dirty="0">
                <a:solidFill>
                  <a:srgbClr val="C00000"/>
                </a:solidFill>
              </a:rPr>
              <a:t>Each will only help you grow stronger – no condemnation intended. </a:t>
            </a:r>
            <a:r>
              <a:rPr lang="en-AU" dirty="0"/>
              <a:t>(If you are struggling let me know.)</a:t>
            </a:r>
          </a:p>
          <a:p>
            <a:r>
              <a:rPr lang="en-AU" dirty="0"/>
              <a:t>But… </a:t>
            </a:r>
            <a:r>
              <a:rPr lang="en-AU" b="1" i="1" u="sng" dirty="0"/>
              <a:t>get comfortable with being uncomfortable </a:t>
            </a:r>
          </a:p>
          <a:p>
            <a:endParaRPr lang="en-AU" dirty="0"/>
          </a:p>
        </p:txBody>
      </p:sp>
      <p:sp>
        <p:nvSpPr>
          <p:cNvPr id="4" name="Text 0">
            <a:extLst>
              <a:ext uri="{FF2B5EF4-FFF2-40B4-BE49-F238E27FC236}">
                <a16:creationId xmlns:a16="http://schemas.microsoft.com/office/drawing/2014/main" id="{41811AA5-BEE9-6A45-9660-8F765083804B}"/>
              </a:ext>
            </a:extLst>
          </p:cNvPr>
          <p:cNvSpPr/>
          <p:nvPr/>
        </p:nvSpPr>
        <p:spPr>
          <a:xfrm>
            <a:off x="397764" y="1090422"/>
            <a:ext cx="8366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21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Every message in the Series will land the same way</a:t>
            </a:r>
            <a:endParaRPr lang="en-US" sz="2100" dirty="0"/>
          </a:p>
        </p:txBody>
      </p:sp>
      <p:sp>
        <p:nvSpPr>
          <p:cNvPr id="5" name="Shape 1">
            <a:extLst>
              <a:ext uri="{FF2B5EF4-FFF2-40B4-BE49-F238E27FC236}">
                <a16:creationId xmlns:a16="http://schemas.microsoft.com/office/drawing/2014/main" id="{29A42C2E-7B35-2C67-1BFE-4D24C69F2230}"/>
              </a:ext>
            </a:extLst>
          </p:cNvPr>
          <p:cNvSpPr/>
          <p:nvPr/>
        </p:nvSpPr>
        <p:spPr>
          <a:xfrm>
            <a:off x="397764" y="1515618"/>
            <a:ext cx="836676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 sz="1350"/>
          </a:p>
        </p:txBody>
      </p:sp>
      <p:sp>
        <p:nvSpPr>
          <p:cNvPr id="6" name="Text 2">
            <a:extLst>
              <a:ext uri="{FF2B5EF4-FFF2-40B4-BE49-F238E27FC236}">
                <a16:creationId xmlns:a16="http://schemas.microsoft.com/office/drawing/2014/main" id="{2CF9B642-D751-79EC-3A98-590D51B4F1D6}"/>
              </a:ext>
            </a:extLst>
          </p:cNvPr>
          <p:cNvSpPr/>
          <p:nvPr/>
        </p:nvSpPr>
        <p:spPr>
          <a:xfrm>
            <a:off x="397764" y="1597914"/>
            <a:ext cx="8366760" cy="24003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US" sz="975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Gospel, application, accountability.</a:t>
            </a:r>
            <a:endParaRPr lang="en-US" sz="975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F09957-6CF2-E1BF-6BFC-2329668636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630" y="2123515"/>
            <a:ext cx="392557" cy="815957"/>
          </a:xfrm>
          <a:prstGeom prst="rect">
            <a:avLst/>
          </a:prstGeom>
        </p:spPr>
      </p:pic>
      <p:sp>
        <p:nvSpPr>
          <p:cNvPr id="7" name="Text 5">
            <a:extLst>
              <a:ext uri="{FF2B5EF4-FFF2-40B4-BE49-F238E27FC236}">
                <a16:creationId xmlns:a16="http://schemas.microsoft.com/office/drawing/2014/main" id="{304A6A9E-779B-8DB7-CBD1-1AF788942C13}"/>
              </a:ext>
            </a:extLst>
          </p:cNvPr>
          <p:cNvSpPr/>
          <p:nvPr/>
        </p:nvSpPr>
        <p:spPr>
          <a:xfrm>
            <a:off x="5951483" y="5693633"/>
            <a:ext cx="3057409" cy="23655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/>
            <a:r>
              <a:rPr lang="en-US" sz="713" dirty="0">
                <a:solidFill>
                  <a:srgbClr val="5F6F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Love One Another | Forgiveness and Bearing with| Col 3/Eph 4</a:t>
            </a:r>
            <a:endParaRPr lang="en-US" sz="713" dirty="0"/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A4F67FE3-7F7E-B4B7-815A-D08E699D9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4805" y="5630656"/>
            <a:ext cx="2057400" cy="273844"/>
          </a:xfrm>
        </p:spPr>
        <p:txBody>
          <a:bodyPr/>
          <a:lstStyle/>
          <a:p>
            <a:pPr algn="l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47685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Today's Big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Mature love moves toward people.</a:t>
            </a:r>
          </a:p>
          <a:p>
            <a:r>
              <a:rPr b="1" dirty="0"/>
              <a:t>Immature</a:t>
            </a:r>
            <a:r>
              <a:rPr dirty="0"/>
              <a:t> love talks about people.</a:t>
            </a:r>
            <a:endParaRPr lang="en-AU" dirty="0"/>
          </a:p>
          <a:p>
            <a:r>
              <a:rPr lang="en-AU" dirty="0"/>
              <a:t>“If you're not part of the problem; or part of the solution – stop talking about it!”</a:t>
            </a:r>
          </a:p>
          <a:p>
            <a:r>
              <a:rPr lang="en-AU" dirty="0"/>
              <a:t>What do you do if you are part of the problem or want to be part of the solution?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ED58A-6C94-6772-4FFC-66FE04F23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Two-sided Coin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CA69AD-D199-C2F8-16DC-863A3B1ED7B9}"/>
              </a:ext>
            </a:extLst>
          </p:cNvPr>
          <p:cNvSpPr txBox="1"/>
          <p:nvPr/>
        </p:nvSpPr>
        <p:spPr>
          <a:xfrm>
            <a:off x="147144" y="2485707"/>
            <a:ext cx="89232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/>
              <a:t>                 </a:t>
            </a:r>
            <a:r>
              <a:rPr lang="en-AU" sz="3200" b="1" dirty="0"/>
              <a:t>Heads</a:t>
            </a:r>
            <a:r>
              <a:rPr lang="en-AU" sz="3200" dirty="0"/>
              <a:t>								</a:t>
            </a:r>
            <a:r>
              <a:rPr lang="en-AU" sz="3200" b="1" dirty="0"/>
              <a:t>Tails</a:t>
            </a:r>
          </a:p>
          <a:p>
            <a:r>
              <a:rPr lang="en-AU" sz="3200" b="1" dirty="0"/>
              <a:t>		I Was Wronged</a:t>
            </a:r>
            <a:r>
              <a:rPr lang="en-AU" sz="3200" dirty="0"/>
              <a:t>				</a:t>
            </a:r>
            <a:r>
              <a:rPr lang="en-AU" sz="3200" b="1" dirty="0"/>
              <a:t>I Did the Wrong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dirty="0"/>
              <a:t>Matthew 18:15–17				Matthew 5:23–24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dirty="0"/>
              <a:t>Go to them						Go to them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dirty="0"/>
              <a:t>Seek restoration					Seek Reconciliation</a:t>
            </a:r>
          </a:p>
        </p:txBody>
      </p:sp>
    </p:spTree>
    <p:extLst>
      <p:ext uri="{BB962C8B-B14F-4D97-AF65-F5344CB8AC3E}">
        <p14:creationId xmlns:p14="http://schemas.microsoft.com/office/powerpoint/2010/main" val="302986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81E2F-A12D-C399-BF7E-E7B1AC215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4DBDC-E2A0-8AF3-4793-A8370E881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Matthew 18:15-17</a:t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1C413-7381-D8B8-FD6E-73EB030C5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47562"/>
            <a:ext cx="7886700" cy="47433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3200" b="1" baseline="30000" dirty="0"/>
              <a:t>15 </a:t>
            </a:r>
            <a:r>
              <a:rPr lang="en-AU" sz="3200" dirty="0"/>
              <a:t>“</a:t>
            </a:r>
            <a:r>
              <a:rPr lang="en-AU" sz="3200" dirty="0">
                <a:highlight>
                  <a:srgbClr val="FFFF00"/>
                </a:highlight>
              </a:rPr>
              <a:t>If your brother sins against you, go and tell him his fault, between you and him alone. If he listens to you, you have gained your brother. </a:t>
            </a:r>
            <a:r>
              <a:rPr lang="en-AU" sz="3200" b="1" baseline="30000" dirty="0"/>
              <a:t>16 </a:t>
            </a:r>
            <a:r>
              <a:rPr lang="en-AU" sz="3200" dirty="0"/>
              <a:t>But if he does not listen, take one or two others along with you, that every charge may be established by the evidence of two or three witnesses. </a:t>
            </a:r>
            <a:r>
              <a:rPr lang="en-AU" sz="3200" b="1" baseline="30000" dirty="0"/>
              <a:t>17 </a:t>
            </a:r>
            <a:r>
              <a:rPr lang="en-AU" sz="3200" dirty="0"/>
              <a:t>If he refuses to listen to them, tell it to the church. And if he refuses to listen even to the church, let him be to you as a Gentile and a tax collector. </a:t>
            </a:r>
          </a:p>
        </p:txBody>
      </p:sp>
    </p:spTree>
    <p:extLst>
      <p:ext uri="{BB962C8B-B14F-4D97-AF65-F5344CB8AC3E}">
        <p14:creationId xmlns:p14="http://schemas.microsoft.com/office/powerpoint/2010/main" val="1955224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A4EBD-440D-047E-A93C-E015D45DA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Matthew 18:15-17</a:t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36F06-2774-4773-5518-31DFFAFE2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47562"/>
            <a:ext cx="7886700" cy="47433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3200" b="1" baseline="30000" dirty="0"/>
              <a:t>15 </a:t>
            </a:r>
            <a:r>
              <a:rPr lang="en-AU" sz="3200" dirty="0"/>
              <a:t>“If your brother sins against you, go and tell him his fault, between you and him alone. If he listens to you, you have gained your brother. </a:t>
            </a:r>
            <a:r>
              <a:rPr lang="en-AU" sz="3200" b="1" baseline="30000" dirty="0"/>
              <a:t>16 </a:t>
            </a:r>
            <a:r>
              <a:rPr lang="en-AU" sz="3200" dirty="0">
                <a:highlight>
                  <a:srgbClr val="FFFF00"/>
                </a:highlight>
              </a:rPr>
              <a:t>But if he does not listen, take one or two others along with you, that every charge may be established by the evidence of two or three witnesses. </a:t>
            </a:r>
            <a:r>
              <a:rPr lang="en-AU" sz="3200" b="1" baseline="30000" dirty="0"/>
              <a:t>17 </a:t>
            </a:r>
            <a:r>
              <a:rPr lang="en-AU" sz="3200" dirty="0"/>
              <a:t>If he refuses to listen to them, tell it to the church. And if he refuses to listen even to the church, let him be to you as a Gentile and a tax collector. </a:t>
            </a:r>
          </a:p>
        </p:txBody>
      </p:sp>
    </p:spTree>
    <p:extLst>
      <p:ext uri="{BB962C8B-B14F-4D97-AF65-F5344CB8AC3E}">
        <p14:creationId xmlns:p14="http://schemas.microsoft.com/office/powerpoint/2010/main" val="4177494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FFEAA-3910-861A-B3AB-F9D45F3FA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A8CD9-F432-1072-7FB6-5F67A899D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Matthew 18:15-17</a:t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2912D-A918-B6DF-98C3-7B456475B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47562"/>
            <a:ext cx="7886700" cy="47433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3200" b="1" baseline="30000" dirty="0"/>
              <a:t>15 </a:t>
            </a:r>
            <a:r>
              <a:rPr lang="en-AU" sz="3200" dirty="0"/>
              <a:t>“If your brother sins against you, go and tell him his fault, between you and him alone. If he listens to you, you have gained your brother. </a:t>
            </a:r>
            <a:r>
              <a:rPr lang="en-AU" sz="3200" b="1" baseline="30000" dirty="0"/>
              <a:t>16 </a:t>
            </a:r>
            <a:r>
              <a:rPr lang="en-AU" sz="3200" dirty="0"/>
              <a:t>But if he does not listen, take one or two others along with you, that every charge may be established by the evidence of two or three witnesses. </a:t>
            </a:r>
            <a:r>
              <a:rPr lang="en-AU" sz="3200" b="1" baseline="30000" dirty="0"/>
              <a:t>17 </a:t>
            </a:r>
            <a:r>
              <a:rPr lang="en-AU" sz="3200" dirty="0">
                <a:highlight>
                  <a:srgbClr val="FFFF00"/>
                </a:highlight>
              </a:rPr>
              <a:t>If he refuses to listen to them, tell it to the church</a:t>
            </a:r>
            <a:r>
              <a:rPr lang="en-AU" sz="3200" dirty="0"/>
              <a:t>. And if he refuses to listen even to the church, let him be to you as a Gentile and a tax collector. </a:t>
            </a:r>
          </a:p>
        </p:txBody>
      </p:sp>
    </p:spTree>
    <p:extLst>
      <p:ext uri="{BB962C8B-B14F-4D97-AF65-F5344CB8AC3E}">
        <p14:creationId xmlns:p14="http://schemas.microsoft.com/office/powerpoint/2010/main" val="645695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0F6E2-5759-CD0C-D504-AFE1E65C19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AAC6-B298-D292-A028-66586A88C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Matthew 18:15-17</a:t>
            </a:r>
            <a:br>
              <a:rPr lang="en-AU" dirty="0"/>
            </a:b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FEEBA-2A7A-B478-E4AE-9B53ECFC4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47562"/>
            <a:ext cx="7886700" cy="47433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3200" b="1" baseline="30000" dirty="0"/>
              <a:t>15 </a:t>
            </a:r>
            <a:r>
              <a:rPr lang="en-AU" sz="3200" dirty="0"/>
              <a:t>“If your brother sins against you, go and tell him his fault, between you and him alone. If he listens to you, you have gained your brother. </a:t>
            </a:r>
            <a:r>
              <a:rPr lang="en-AU" sz="3200" b="1" baseline="30000" dirty="0"/>
              <a:t>16 </a:t>
            </a:r>
            <a:r>
              <a:rPr lang="en-AU" sz="3200" dirty="0"/>
              <a:t>But if he does not listen, take one or two others along with you, that every charge may be established by the evidence of two or three witnesses. </a:t>
            </a:r>
            <a:r>
              <a:rPr lang="en-AU" sz="3200" b="1" baseline="30000" dirty="0"/>
              <a:t>17 </a:t>
            </a:r>
            <a:r>
              <a:rPr lang="en-AU" sz="3200" dirty="0"/>
              <a:t>If he refuses to listen to them, tell it to the church. </a:t>
            </a:r>
            <a:r>
              <a:rPr lang="en-AU" sz="3200" dirty="0">
                <a:highlight>
                  <a:srgbClr val="FFFF00"/>
                </a:highlight>
              </a:rPr>
              <a:t>And if he refuses to listen even to the church, let him be to you as a Gentile and a tax collector</a:t>
            </a:r>
            <a:r>
              <a:rPr lang="en-AU" sz="32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508350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F3F1E-3520-85E7-9EC0-A80E71C0D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Matthew 5:23-24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86BE2-C3F1-9D6D-4C45-DEDF8FBCB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000" b="1" baseline="30000" dirty="0"/>
              <a:t>23 </a:t>
            </a:r>
            <a:r>
              <a:rPr lang="en-AU" sz="4000" dirty="0">
                <a:highlight>
                  <a:srgbClr val="FFFF00"/>
                </a:highlight>
              </a:rPr>
              <a:t>So if you are offering your gift at the altar and there remember that your brother has something against you</a:t>
            </a:r>
            <a:r>
              <a:rPr lang="en-AU" sz="4000" dirty="0"/>
              <a:t>, </a:t>
            </a:r>
            <a:r>
              <a:rPr lang="en-AU" sz="4000" b="1" baseline="30000" dirty="0"/>
              <a:t>24 </a:t>
            </a:r>
            <a:r>
              <a:rPr lang="en-AU" sz="4000" dirty="0"/>
              <a:t>leave your gift there before the altar and go. First be reconciled to your brother, and then come and offer your gift.</a:t>
            </a:r>
          </a:p>
          <a:p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11953150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C344F-0A9B-161F-64F2-754D87CE3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28B9F-404A-EC03-4F8D-EB826FE78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Matthew 5:23-24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5F253-0285-38A7-7008-7699914EC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000" b="1" baseline="30000" dirty="0"/>
              <a:t>23 </a:t>
            </a:r>
            <a:r>
              <a:rPr lang="en-AU" sz="4000" dirty="0"/>
              <a:t>So if you are offering your gift at the altar and there remember that your brother has something against you, </a:t>
            </a:r>
            <a:r>
              <a:rPr lang="en-AU" sz="4000" b="1" baseline="30000" dirty="0"/>
              <a:t>24 </a:t>
            </a:r>
            <a:r>
              <a:rPr lang="en-AU" sz="4000" dirty="0">
                <a:highlight>
                  <a:srgbClr val="FFFF00"/>
                </a:highlight>
              </a:rPr>
              <a:t>leave your gift there before the altar </a:t>
            </a:r>
            <a:r>
              <a:rPr lang="en-AU" sz="4000" dirty="0"/>
              <a:t>and go. First be reconciled to your brother, and then come and offer your gift.</a:t>
            </a:r>
          </a:p>
          <a:p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454971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AE6D8-3093-7D13-EFF7-A7E20E1BC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8D129-02F6-3039-7903-C9686D2CD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Matthew 5:23-24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F2856-BF0E-EC62-EB58-3B9886865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000" b="1" baseline="30000" dirty="0"/>
              <a:t>23 </a:t>
            </a:r>
            <a:r>
              <a:rPr lang="en-AU" sz="4000" dirty="0"/>
              <a:t>So if you are offering your gift at the altar and there remember that your brother has something against you, </a:t>
            </a:r>
            <a:r>
              <a:rPr lang="en-AU" sz="4000" b="1" baseline="30000" dirty="0"/>
              <a:t>24 </a:t>
            </a:r>
            <a:r>
              <a:rPr lang="en-AU" sz="4000" dirty="0"/>
              <a:t>leave your gift there before the altar </a:t>
            </a:r>
            <a:r>
              <a:rPr lang="en-AU" sz="4000" dirty="0">
                <a:highlight>
                  <a:srgbClr val="FF0000"/>
                </a:highlight>
              </a:rPr>
              <a:t>and go</a:t>
            </a:r>
            <a:r>
              <a:rPr lang="en-AU" sz="4000" dirty="0"/>
              <a:t>. First be reconciled to your brother, and then come and offer your gift.</a:t>
            </a:r>
          </a:p>
          <a:p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34321151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18869-06F6-F91B-D1A7-40B47D10D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EFD54-0378-0087-CFCC-C8AA8EA89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Matthew 5:23-24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D7351-7694-8727-1668-A30E48C15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000" b="1" baseline="30000" dirty="0"/>
              <a:t>23 </a:t>
            </a:r>
            <a:r>
              <a:rPr lang="en-AU" sz="4000" dirty="0"/>
              <a:t>So if you are offering your gift at the altar and there remember that your brother has something against you, </a:t>
            </a:r>
            <a:r>
              <a:rPr lang="en-AU" sz="4000" b="1" baseline="30000" dirty="0"/>
              <a:t>24 </a:t>
            </a:r>
            <a:r>
              <a:rPr lang="en-AU" sz="4000" dirty="0"/>
              <a:t>leave your gift there before the altar and go. </a:t>
            </a:r>
            <a:r>
              <a:rPr lang="en-AU" sz="4000" dirty="0">
                <a:highlight>
                  <a:srgbClr val="FFFF00"/>
                </a:highlight>
              </a:rPr>
              <a:t>First be reconciled to your brother, and then come and offer your gift</a:t>
            </a:r>
            <a:r>
              <a:rPr lang="en-AU" sz="4000" dirty="0"/>
              <a:t>.</a:t>
            </a:r>
          </a:p>
          <a:p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161992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51594A-7955-49E2-926B-ECD7E7209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AD780-5C05-47A3-A1CD-F2FE4A771ADC}" type="slidenum">
              <a:rPr lang="en-AU" smtClean="0"/>
              <a:t>2</a:t>
            </a:fld>
            <a:endParaRPr lang="en-A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C16E3F-CF13-639F-D586-85935F3D733E}"/>
              </a:ext>
            </a:extLst>
          </p:cNvPr>
          <p:cNvSpPr txBox="1"/>
          <p:nvPr/>
        </p:nvSpPr>
        <p:spPr>
          <a:xfrm>
            <a:off x="397764" y="822468"/>
            <a:ext cx="7800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4400" dirty="0"/>
              <a:t>“…</a:t>
            </a:r>
            <a:r>
              <a:rPr lang="en-US" sz="4400" dirty="0"/>
              <a:t>By this everyone will know that you are my disciples, if you </a:t>
            </a:r>
            <a:r>
              <a:rPr lang="en-US" sz="4400" b="1" dirty="0">
                <a:solidFill>
                  <a:srgbClr val="FF0000"/>
                </a:solidFill>
              </a:rPr>
              <a:t>love</a:t>
            </a:r>
            <a:r>
              <a:rPr lang="en-US" sz="4400" dirty="0"/>
              <a:t> one another.” John 13:35</a:t>
            </a:r>
          </a:p>
        </p:txBody>
      </p:sp>
      <p:sp>
        <p:nvSpPr>
          <p:cNvPr id="7" name="Text 0">
            <a:extLst>
              <a:ext uri="{FF2B5EF4-FFF2-40B4-BE49-F238E27FC236}">
                <a16:creationId xmlns:a16="http://schemas.microsoft.com/office/drawing/2014/main" id="{65A96DC7-657D-8EC7-409D-05C8E282F4B5}"/>
              </a:ext>
            </a:extLst>
          </p:cNvPr>
          <p:cNvSpPr/>
          <p:nvPr/>
        </p:nvSpPr>
        <p:spPr>
          <a:xfrm>
            <a:off x="198074" y="155015"/>
            <a:ext cx="2566153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r>
              <a:rPr lang="en-AU" sz="2100" b="1" dirty="0"/>
              <a:t>🔑  </a:t>
            </a:r>
            <a:r>
              <a:rPr lang="en-US" sz="2100" b="1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Message Series – </a:t>
            </a:r>
            <a:endParaRPr lang="en-US" sz="2100" dirty="0"/>
          </a:p>
        </p:txBody>
      </p:sp>
      <p:sp>
        <p:nvSpPr>
          <p:cNvPr id="8" name="Shape 1">
            <a:extLst>
              <a:ext uri="{FF2B5EF4-FFF2-40B4-BE49-F238E27FC236}">
                <a16:creationId xmlns:a16="http://schemas.microsoft.com/office/drawing/2014/main" id="{1AEE8204-E09F-EA0D-A6EE-7AA18396D00B}"/>
              </a:ext>
            </a:extLst>
          </p:cNvPr>
          <p:cNvSpPr/>
          <p:nvPr/>
        </p:nvSpPr>
        <p:spPr>
          <a:xfrm>
            <a:off x="397764" y="3102669"/>
            <a:ext cx="836676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 sz="135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B21530-39A2-5151-3A9A-3B8D13B57579}"/>
              </a:ext>
            </a:extLst>
          </p:cNvPr>
          <p:cNvSpPr txBox="1"/>
          <p:nvPr/>
        </p:nvSpPr>
        <p:spPr>
          <a:xfrm>
            <a:off x="1552905" y="5829313"/>
            <a:ext cx="593571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100" dirty="0"/>
              <a:t>👉  Get your Journal out or you phone to take notes!</a:t>
            </a:r>
            <a:endParaRPr lang="en-US" sz="21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C7D7D3-9B8F-479E-D4FA-0D8C9BFD89EF}"/>
              </a:ext>
            </a:extLst>
          </p:cNvPr>
          <p:cNvSpPr txBox="1"/>
          <p:nvPr/>
        </p:nvSpPr>
        <p:spPr>
          <a:xfrm>
            <a:off x="198073" y="3810666"/>
            <a:ext cx="87357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 </a:t>
            </a:r>
            <a:r>
              <a:rPr lang="en-US" sz="2800" b="1" dirty="0"/>
              <a:t>OVERALL QUESTION</a:t>
            </a:r>
            <a:r>
              <a:rPr lang="en-US" sz="2800" dirty="0"/>
              <a:t>: What does </a:t>
            </a:r>
            <a:r>
              <a:rPr lang="en-US" sz="2800" b="1" dirty="0"/>
              <a:t>Love</a:t>
            </a:r>
            <a:r>
              <a:rPr lang="en-US" sz="2800" dirty="0"/>
              <a:t> “</a:t>
            </a:r>
            <a:r>
              <a:rPr lang="en-US" sz="2800" b="1" dirty="0">
                <a:solidFill>
                  <a:srgbClr val="FF0000"/>
                </a:solidFill>
              </a:rPr>
              <a:t>LOOK</a:t>
            </a:r>
            <a:r>
              <a:rPr lang="en-US" sz="2800" dirty="0"/>
              <a:t>” like from the outside?</a:t>
            </a:r>
          </a:p>
          <a:p>
            <a:pPr algn="ctr"/>
            <a:r>
              <a:rPr lang="en-US" sz="2800" dirty="0"/>
              <a:t>How will someone </a:t>
            </a:r>
            <a:r>
              <a:rPr lang="en-US" sz="2800" dirty="0">
                <a:solidFill>
                  <a:srgbClr val="FF0000"/>
                </a:solidFill>
              </a:rPr>
              <a:t>see</a:t>
            </a:r>
            <a:r>
              <a:rPr lang="en-US" sz="2800" dirty="0"/>
              <a:t> that you “love one another”?</a:t>
            </a:r>
          </a:p>
        </p:txBody>
      </p:sp>
    </p:spTree>
    <p:extLst>
      <p:ext uri="{BB962C8B-B14F-4D97-AF65-F5344CB8AC3E}">
        <p14:creationId xmlns:p14="http://schemas.microsoft.com/office/powerpoint/2010/main" val="253613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Matthew 18:15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000" dirty="0"/>
              <a:t>Go and tell </a:t>
            </a:r>
            <a:r>
              <a:rPr lang="en-AU" sz="4000" dirty="0"/>
              <a:t>them their</a:t>
            </a:r>
            <a:r>
              <a:rPr sz="4000" dirty="0"/>
              <a:t> fault...</a:t>
            </a:r>
          </a:p>
          <a:p>
            <a:r>
              <a:rPr sz="4000" dirty="0"/>
              <a:t>between you and him alone.</a:t>
            </a:r>
            <a:endParaRPr lang="en-AU" sz="4000" dirty="0"/>
          </a:p>
          <a:p>
            <a:r>
              <a:rPr lang="en-AU" sz="4000" dirty="0"/>
              <a:t>Escalate it if required</a:t>
            </a:r>
          </a:p>
          <a:p>
            <a:pPr marL="0" indent="0">
              <a:buNone/>
            </a:pPr>
            <a:endParaRPr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984D5-BA94-9B83-946C-FDB5A7829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Matthew 5:23-24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EA609-D2EE-642A-4544-756D08756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000" dirty="0"/>
              <a:t>Stop what you are doing immediately…</a:t>
            </a:r>
          </a:p>
          <a:p>
            <a:r>
              <a:rPr lang="en-AU" sz="4000" dirty="0"/>
              <a:t>Go and fix your mess </a:t>
            </a:r>
          </a:p>
          <a:p>
            <a:r>
              <a:rPr lang="en-AU" sz="4000" dirty="0"/>
              <a:t>If possible, </a:t>
            </a:r>
            <a:r>
              <a:rPr lang="en-AU" sz="4000" dirty="0">
                <a:highlight>
                  <a:srgbClr val="FFFF00"/>
                </a:highlight>
              </a:rPr>
              <a:t>so far as it depends on you</a:t>
            </a:r>
            <a:r>
              <a:rPr lang="en-AU" sz="4000" dirty="0"/>
              <a:t>, live peaceably with </a:t>
            </a:r>
            <a:r>
              <a:rPr lang="en-AU" sz="4000" b="1" dirty="0"/>
              <a:t>all</a:t>
            </a:r>
            <a:r>
              <a:rPr lang="en-AU" sz="4000" dirty="0"/>
              <a:t>. (Romans 12:18)</a:t>
            </a:r>
          </a:p>
        </p:txBody>
      </p:sp>
    </p:spTree>
    <p:extLst>
      <p:ext uri="{BB962C8B-B14F-4D97-AF65-F5344CB8AC3E}">
        <p14:creationId xmlns:p14="http://schemas.microsoft.com/office/powerpoint/2010/main" val="571448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000" dirty="0"/>
              <a:t>Go To Them</a:t>
            </a:r>
            <a:r>
              <a:rPr lang="en-AU" sz="4000" dirty="0"/>
              <a:t> straight away</a:t>
            </a:r>
            <a:endParaRPr sz="4000" dirty="0"/>
          </a:p>
          <a:p>
            <a:r>
              <a:rPr sz="4000" dirty="0"/>
              <a:t>Don't Go Around Them</a:t>
            </a:r>
            <a:endParaRPr lang="en-AU" sz="4000" dirty="0"/>
          </a:p>
          <a:p>
            <a:endParaRPr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A8E25-9DD2-B1E5-A673-E7B188D79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265490"/>
            <a:ext cx="7886700" cy="1325563"/>
          </a:xfrm>
        </p:spPr>
        <p:txBody>
          <a:bodyPr/>
          <a:lstStyle/>
          <a:p>
            <a:r>
              <a:rPr lang="en-AU" dirty="0"/>
              <a:t>What if they still will not listen?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99552-1C59-50B6-62E5-FAED6C855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27145"/>
            <a:ext cx="7886700" cy="4351338"/>
          </a:xfrm>
        </p:spPr>
        <p:txBody>
          <a:bodyPr>
            <a:noAutofit/>
          </a:bodyPr>
          <a:lstStyle/>
          <a:p>
            <a:r>
              <a:rPr lang="en-AU" dirty="0"/>
              <a:t>1 Corinthians 6:1-7</a:t>
            </a:r>
          </a:p>
          <a:p>
            <a:r>
              <a:rPr lang="en-AU" dirty="0"/>
              <a:t>When one of you has a grievance against another, does he dare go to law before the unrighteous instead of the saints?... </a:t>
            </a:r>
            <a:r>
              <a:rPr lang="en-AU" b="1" baseline="30000" dirty="0"/>
              <a:t> </a:t>
            </a:r>
          </a:p>
          <a:p>
            <a:r>
              <a:rPr lang="en-AU" b="1" baseline="30000" dirty="0"/>
              <a:t>4 </a:t>
            </a:r>
            <a:r>
              <a:rPr lang="en-AU" dirty="0"/>
              <a:t>So if you have such cases, why do you lay them before those who have no standing in the church? </a:t>
            </a:r>
            <a:r>
              <a:rPr lang="en-AU" b="1" baseline="30000" dirty="0"/>
              <a:t>5 </a:t>
            </a:r>
            <a:r>
              <a:rPr lang="en-AU" dirty="0"/>
              <a:t>I say this to your shame. Can it be that there is no one among you wise enough to settle a dispute between the brothers, </a:t>
            </a:r>
            <a:r>
              <a:rPr lang="en-AU" b="1" baseline="30000" dirty="0"/>
              <a:t>6 </a:t>
            </a:r>
            <a:r>
              <a:rPr lang="en-AU" dirty="0"/>
              <a:t>but brother goes to law against brother, and that before unbelievers? </a:t>
            </a:r>
            <a:r>
              <a:rPr lang="en-AU" b="1" baseline="30000" dirty="0"/>
              <a:t>7 </a:t>
            </a:r>
            <a:r>
              <a:rPr lang="en-AU" dirty="0"/>
              <a:t>To have lawsuits at all with one another is already a defeat for you. Why not rather suffer wrong? Why not rather be defrauded?</a:t>
            </a:r>
          </a:p>
        </p:txBody>
      </p:sp>
    </p:spTree>
    <p:extLst>
      <p:ext uri="{BB962C8B-B14F-4D97-AF65-F5344CB8AC3E}">
        <p14:creationId xmlns:p14="http://schemas.microsoft.com/office/powerpoint/2010/main" val="40775276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The Triangle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Talking about people instead of talking to people.</a:t>
            </a:r>
            <a:endParaRPr lang="en-AU" dirty="0"/>
          </a:p>
          <a:p>
            <a:r>
              <a:rPr lang="en-AU" dirty="0"/>
              <a:t>“The problem is not being discussed with the person/s involved. It is being discussed with everyone else.”</a:t>
            </a:r>
          </a:p>
          <a:p>
            <a:r>
              <a:rPr lang="en-AU" dirty="0"/>
              <a:t>Examples:</a:t>
            </a:r>
          </a:p>
          <a:p>
            <a:pPr lvl="1"/>
            <a:r>
              <a:rPr lang="en-AU" dirty="0"/>
              <a:t>Complaining</a:t>
            </a:r>
          </a:p>
          <a:p>
            <a:pPr lvl="1"/>
            <a:r>
              <a:rPr lang="en-AU" dirty="0"/>
              <a:t> "</a:t>
            </a:r>
            <a:r>
              <a:rPr lang="en-AU" b="1" i="1" dirty="0"/>
              <a:t>Prayer requests</a:t>
            </a:r>
            <a:r>
              <a:rPr lang="en-AU" dirty="0"/>
              <a:t>" that are really rumours</a:t>
            </a:r>
          </a:p>
          <a:p>
            <a:pPr lvl="1"/>
            <a:r>
              <a:rPr lang="en-AU" dirty="0">
                <a:solidFill>
                  <a:srgbClr val="FF0000"/>
                </a:solidFill>
              </a:rPr>
              <a:t>Gossip</a:t>
            </a:r>
            <a:r>
              <a:rPr lang="en-AU" dirty="0"/>
              <a:t> </a:t>
            </a:r>
          </a:p>
          <a:p>
            <a:pPr lvl="1"/>
            <a:r>
              <a:rPr lang="en-AU" b="1" dirty="0">
                <a:solidFill>
                  <a:srgbClr val="FF0000"/>
                </a:solidFill>
              </a:rPr>
              <a:t>Recruiting allies </a:t>
            </a:r>
          </a:p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7BFDEF2-3818-17A8-AACB-B6FE4DDF9167}"/>
              </a:ext>
            </a:extLst>
          </p:cNvPr>
          <p:cNvSpPr txBox="1"/>
          <p:nvPr/>
        </p:nvSpPr>
        <p:spPr>
          <a:xfrm>
            <a:off x="3389580" y="598869"/>
            <a:ext cx="237008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              Person C</a:t>
            </a:r>
          </a:p>
          <a:p>
            <a:r>
              <a:rPr lang="en-AU" dirty="0"/>
              <a:t>       (the actual issue)</a:t>
            </a:r>
          </a:p>
          <a:p>
            <a:endParaRPr lang="en-AU" dirty="0"/>
          </a:p>
          <a:p>
            <a:r>
              <a:rPr lang="en-AU" dirty="0"/>
              <a:t>                  /  \</a:t>
            </a:r>
          </a:p>
          <a:p>
            <a:r>
              <a:rPr lang="en-AU" dirty="0"/>
              <a:t>                /      \</a:t>
            </a:r>
          </a:p>
          <a:p>
            <a:r>
              <a:rPr lang="en-AU" dirty="0"/>
              <a:t>              /          \</a:t>
            </a:r>
          </a:p>
          <a:p>
            <a:r>
              <a:rPr lang="en-AU" dirty="0"/>
              <a:t>            /              \</a:t>
            </a:r>
          </a:p>
          <a:p>
            <a:r>
              <a:rPr lang="en-AU" dirty="0"/>
              <a:t>          /                  \</a:t>
            </a:r>
          </a:p>
          <a:p>
            <a:r>
              <a:rPr lang="en-AU" dirty="0"/>
              <a:t>        /                      \</a:t>
            </a:r>
          </a:p>
          <a:p>
            <a:r>
              <a:rPr lang="en-AU" dirty="0"/>
              <a:t>      /                          \</a:t>
            </a:r>
          </a:p>
          <a:p>
            <a:r>
              <a:rPr lang="en-AU" dirty="0"/>
              <a:t>    /                              \</a:t>
            </a:r>
          </a:p>
          <a:p>
            <a:r>
              <a:rPr lang="en-AU" dirty="0"/>
              <a:t>  /                                  \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FCDBD3-C5C7-EED2-8731-D978E1E9EC8F}"/>
              </a:ext>
            </a:extLst>
          </p:cNvPr>
          <p:cNvSpPr txBox="1"/>
          <p:nvPr/>
        </p:nvSpPr>
        <p:spPr>
          <a:xfrm>
            <a:off x="4325000" y="1102860"/>
            <a:ext cx="5202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/>
              <a:t>😟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D40081-108D-5419-9777-71FF5566D7FF}"/>
              </a:ext>
            </a:extLst>
          </p:cNvPr>
          <p:cNvSpPr txBox="1"/>
          <p:nvPr/>
        </p:nvSpPr>
        <p:spPr>
          <a:xfrm>
            <a:off x="2979687" y="4056253"/>
            <a:ext cx="10983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dirty="0"/>
              <a:t>😕 </a:t>
            </a:r>
          </a:p>
          <a:p>
            <a:pPr algn="ctr"/>
            <a:r>
              <a:rPr lang="en-AU" dirty="0"/>
              <a:t>Person A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07F59F-E604-934B-8240-3C76D8B8F682}"/>
              </a:ext>
            </a:extLst>
          </p:cNvPr>
          <p:cNvSpPr txBox="1"/>
          <p:nvPr/>
        </p:nvSpPr>
        <p:spPr>
          <a:xfrm>
            <a:off x="5081741" y="4045751"/>
            <a:ext cx="1171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U" dirty="0"/>
              <a:t>😐 </a:t>
            </a:r>
          </a:p>
          <a:p>
            <a:pPr algn="ctr"/>
            <a:r>
              <a:rPr lang="en-AU" dirty="0"/>
              <a:t>Person B</a:t>
            </a:r>
          </a:p>
        </p:txBody>
      </p:sp>
      <p:sp>
        <p:nvSpPr>
          <p:cNvPr id="15" name="Arrow: Left-Right 14">
            <a:extLst>
              <a:ext uri="{FF2B5EF4-FFF2-40B4-BE49-F238E27FC236}">
                <a16:creationId xmlns:a16="http://schemas.microsoft.com/office/drawing/2014/main" id="{D1CC1095-556A-D5AC-8BFA-892310B27AD0}"/>
              </a:ext>
            </a:extLst>
          </p:cNvPr>
          <p:cNvSpPr/>
          <p:nvPr/>
        </p:nvSpPr>
        <p:spPr>
          <a:xfrm>
            <a:off x="3972917" y="4162097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32762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Why Triangles Feel Good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b="1" dirty="0"/>
              <a:t>Fear</a:t>
            </a:r>
            <a:r>
              <a:rPr lang="en-AU" dirty="0"/>
              <a:t> Avoidance - lets me talk about the problem without risking the relationship.</a:t>
            </a:r>
            <a:endParaRPr dirty="0"/>
          </a:p>
          <a:p>
            <a:r>
              <a:rPr b="1" dirty="0"/>
              <a:t>Safety</a:t>
            </a:r>
            <a:r>
              <a:rPr lang="en-AU" dirty="0"/>
              <a:t> - Recruiting -A crowd feels safer than a conversation, </a:t>
            </a:r>
            <a:r>
              <a:rPr lang="en-AU" dirty="0">
                <a:solidFill>
                  <a:srgbClr val="FF0000"/>
                </a:solidFill>
              </a:rPr>
              <a:t>Manipulation (pseudo votes)</a:t>
            </a:r>
            <a:r>
              <a:rPr lang="en-AU" dirty="0"/>
              <a:t>!</a:t>
            </a:r>
            <a:endParaRPr dirty="0"/>
          </a:p>
          <a:p>
            <a:r>
              <a:rPr b="1" dirty="0"/>
              <a:t>Validation</a:t>
            </a:r>
            <a:r>
              <a:rPr lang="en-AU" dirty="0"/>
              <a:t> - When I'm upset, I want someone to tell me I'm right.</a:t>
            </a:r>
          </a:p>
          <a:p>
            <a:r>
              <a:rPr lang="en-AU" b="1" dirty="0"/>
              <a:t>Protection</a:t>
            </a:r>
            <a:r>
              <a:rPr lang="en-AU" dirty="0"/>
              <a:t> – don’t want to hurt their feelings</a:t>
            </a:r>
          </a:p>
          <a:p>
            <a:r>
              <a:rPr lang="en-AU" b="1" dirty="0"/>
              <a:t>Pride</a:t>
            </a:r>
            <a:r>
              <a:rPr lang="en-AU" dirty="0"/>
              <a:t> -  Wise one, All knowing one, Connected one </a:t>
            </a:r>
          </a:p>
          <a:p>
            <a:r>
              <a:rPr lang="en-AU" b="1" dirty="0"/>
              <a:t>Victim </a:t>
            </a:r>
            <a:r>
              <a:rPr lang="en-AU" dirty="0"/>
              <a:t>- attention, Justified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AA4E5-C632-6FD0-49D7-42EF4FF23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The Real Reason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E2288-C0C3-CE94-FBFA-F0140BAB4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b="1" dirty="0"/>
              <a:t>Triangles feel good because they give us the benefits of conflict without the risks of conflict.</a:t>
            </a:r>
            <a:endParaRPr lang="en-AU" dirty="0"/>
          </a:p>
          <a:p>
            <a:pPr lvl="1"/>
            <a:r>
              <a:rPr lang="en-AU" dirty="0"/>
              <a:t>You get:</a:t>
            </a:r>
          </a:p>
          <a:p>
            <a:pPr lvl="1"/>
            <a:r>
              <a:rPr lang="en-AU" b="1" i="1" dirty="0"/>
              <a:t>Temporary</a:t>
            </a:r>
            <a:r>
              <a:rPr lang="en-AU" dirty="0"/>
              <a:t> relief </a:t>
            </a:r>
          </a:p>
          <a:p>
            <a:pPr lvl="1"/>
            <a:r>
              <a:rPr lang="en-AU" dirty="0"/>
              <a:t>validation </a:t>
            </a:r>
          </a:p>
          <a:p>
            <a:pPr lvl="1"/>
            <a:r>
              <a:rPr lang="en-AU" dirty="0"/>
              <a:t>support </a:t>
            </a:r>
          </a:p>
          <a:p>
            <a:pPr lvl="1"/>
            <a:r>
              <a:rPr lang="en-AU" dirty="0"/>
              <a:t>safety </a:t>
            </a:r>
          </a:p>
          <a:p>
            <a:r>
              <a:rPr lang="en-AU" dirty="0"/>
              <a:t>Without:</a:t>
            </a:r>
          </a:p>
          <a:p>
            <a:pPr lvl="1"/>
            <a:r>
              <a:rPr lang="en-AU" dirty="0"/>
              <a:t>courage </a:t>
            </a:r>
          </a:p>
          <a:p>
            <a:pPr lvl="1"/>
            <a:r>
              <a:rPr lang="en-AU" dirty="0"/>
              <a:t>humility </a:t>
            </a:r>
          </a:p>
          <a:p>
            <a:pPr lvl="1"/>
            <a:r>
              <a:rPr lang="en-AU" dirty="0"/>
              <a:t>vulnerability </a:t>
            </a:r>
          </a:p>
          <a:p>
            <a:pPr lvl="1"/>
            <a:r>
              <a:rPr lang="en-AU" dirty="0"/>
              <a:t>Reconciliation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92634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291A3-3C1F-9752-052F-876B47E48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sz="4000" dirty="0"/>
              <a:t>For a while until it all goes BANG 💥</a:t>
            </a:r>
          </a:p>
          <a:p>
            <a:endParaRPr lang="en-AU" sz="4000" dirty="0"/>
          </a:p>
        </p:txBody>
      </p:sp>
    </p:spTree>
    <p:extLst>
      <p:ext uri="{BB962C8B-B14F-4D97-AF65-F5344CB8AC3E}">
        <p14:creationId xmlns:p14="http://schemas.microsoft.com/office/powerpoint/2010/main" val="21668380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66B52-E7DF-5FD9-8851-975EB985D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📝 Take Note - Crux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5C56B-853D-7266-64E7-848B096D8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314" y="1825625"/>
            <a:ext cx="7886700" cy="1117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3600" dirty="0"/>
              <a:t>"Triangles </a:t>
            </a:r>
            <a:r>
              <a:rPr lang="en-AU" sz="3600" dirty="0">
                <a:solidFill>
                  <a:srgbClr val="FF0000"/>
                </a:solidFill>
              </a:rPr>
              <a:t>temporarily</a:t>
            </a:r>
            <a:r>
              <a:rPr lang="en-AU" sz="3600" dirty="0"/>
              <a:t> </a:t>
            </a:r>
            <a:r>
              <a:rPr lang="en-AU" sz="3600" b="1" i="1" u="sng" dirty="0"/>
              <a:t>relieve</a:t>
            </a:r>
            <a:r>
              <a:rPr lang="en-AU" sz="3600" dirty="0"/>
              <a:t> tension. Direct conversations </a:t>
            </a:r>
            <a:r>
              <a:rPr lang="en-AU" sz="3600" b="1" i="1" u="sng" dirty="0"/>
              <a:t>resolve</a:t>
            </a:r>
            <a:r>
              <a:rPr lang="en-AU" sz="3600" dirty="0"/>
              <a:t> tension."</a:t>
            </a:r>
          </a:p>
        </p:txBody>
      </p:sp>
    </p:spTree>
    <p:extLst>
      <p:ext uri="{BB962C8B-B14F-4D97-AF65-F5344CB8AC3E}">
        <p14:creationId xmlns:p14="http://schemas.microsoft.com/office/powerpoint/2010/main" val="77654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/>
              <a:t>Today - #</a:t>
            </a:r>
            <a:r>
              <a:rPr lang="en-AU" b="1" dirty="0"/>
              <a:t>5</a:t>
            </a:r>
            <a:r>
              <a:rPr b="1" dirty="0"/>
              <a:t>: No Triangles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449051"/>
          </a:xfrm>
        </p:spPr>
        <p:txBody>
          <a:bodyPr>
            <a:normAutofit/>
          </a:bodyPr>
          <a:lstStyle/>
          <a:p>
            <a:r>
              <a:rPr lang="en-US" sz="3200" dirty="0"/>
              <a:t>Today is for the Body of Christ, The Church, believers only.  Not the world.</a:t>
            </a:r>
          </a:p>
          <a:p>
            <a:r>
              <a:rPr lang="en-US" sz="3200" dirty="0"/>
              <a:t>Love Goes Direct, Not Sideways</a:t>
            </a:r>
          </a:p>
          <a:p>
            <a:r>
              <a:rPr sz="3200" dirty="0"/>
              <a:t>Matthew 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But They Never Solve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The </a:t>
            </a:r>
            <a:r>
              <a:rPr sz="4400" dirty="0"/>
              <a:t>conflict</a:t>
            </a:r>
            <a:r>
              <a:rPr dirty="0"/>
              <a:t> grows.</a:t>
            </a:r>
          </a:p>
          <a:p>
            <a:r>
              <a:rPr dirty="0"/>
              <a:t>The audience grows.</a:t>
            </a:r>
          </a:p>
          <a:p>
            <a:r>
              <a:rPr dirty="0"/>
              <a:t>The hurt grows.</a:t>
            </a:r>
            <a:endParaRPr lang="en-AU" dirty="0"/>
          </a:p>
          <a:p>
            <a:r>
              <a:rPr lang="en-AU" dirty="0"/>
              <a:t>🔥🔥Churches split or </a:t>
            </a:r>
          </a:p>
          <a:p>
            <a:r>
              <a:rPr lang="en-AU" dirty="0"/>
              <a:t>die a cold death❄️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Gossip Sounds Like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/>
              <a:t>Christianese Gossip</a:t>
            </a:r>
            <a:r>
              <a:rPr lang="en-AU" dirty="0"/>
              <a:t>:</a:t>
            </a:r>
          </a:p>
          <a:p>
            <a:r>
              <a:rPr dirty="0"/>
              <a:t>'Can I share this for prayer?'</a:t>
            </a:r>
          </a:p>
          <a:p>
            <a:r>
              <a:rPr dirty="0"/>
              <a:t>'I just need advice...’</a:t>
            </a:r>
            <a:endParaRPr lang="en-AU" dirty="0"/>
          </a:p>
          <a:p>
            <a:r>
              <a:rPr lang="en-AU" dirty="0"/>
              <a:t>‘I just thought as leadership you should know…’ (When they have not attempted to go directly to the person first.)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73565"/>
            <a:ext cx="7886700" cy="714718"/>
          </a:xfrm>
        </p:spPr>
        <p:txBody>
          <a:bodyPr>
            <a:normAutofit/>
          </a:bodyPr>
          <a:lstStyle/>
          <a:p>
            <a:pPr algn="ctr"/>
            <a:r>
              <a:rPr lang="en-AU" sz="4000" dirty="0"/>
              <a:t>The Gospel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186" y="637969"/>
            <a:ext cx="8786648" cy="6036099"/>
          </a:xfrm>
        </p:spPr>
        <p:txBody>
          <a:bodyPr>
            <a:noAutofit/>
          </a:bodyPr>
          <a:lstStyle/>
          <a:p>
            <a:r>
              <a:rPr lang="en-AU" dirty="0"/>
              <a:t>When we sinned against God...</a:t>
            </a:r>
          </a:p>
          <a:p>
            <a:r>
              <a:rPr lang="en-AU" dirty="0"/>
              <a:t>God did not:</a:t>
            </a:r>
          </a:p>
          <a:p>
            <a:r>
              <a:rPr lang="en-AU" dirty="0"/>
              <a:t>gossip about us </a:t>
            </a:r>
          </a:p>
          <a:p>
            <a:r>
              <a:rPr lang="en-AU" dirty="0"/>
              <a:t>avoid us </a:t>
            </a:r>
          </a:p>
          <a:p>
            <a:r>
              <a:rPr lang="en-AU" dirty="0"/>
              <a:t>write us off </a:t>
            </a:r>
          </a:p>
          <a:p>
            <a:r>
              <a:rPr lang="en-AU" dirty="0"/>
              <a:t>wait for us to fix ourselves </a:t>
            </a:r>
          </a:p>
          <a:p>
            <a:r>
              <a:rPr lang="en-AU" dirty="0"/>
              <a:t>Instead...</a:t>
            </a:r>
          </a:p>
          <a:p>
            <a:r>
              <a:rPr lang="en-AU" dirty="0"/>
              <a:t>“For God so loved the world, that he gave his only Son, that whoever believes in him should not perish but have eternal life. (John 3:16)</a:t>
            </a:r>
          </a:p>
          <a:p>
            <a:r>
              <a:rPr lang="en-AU" dirty="0"/>
              <a:t>"While we were still sinners, Christ died for us." (Rom 5:8)</a:t>
            </a:r>
          </a:p>
          <a:p>
            <a:r>
              <a:rPr lang="en-AU" dirty="0"/>
              <a:t>👉 God moved toward us. He directly went to us.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A60508-9191-07A5-2860-C3FF77B826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0290" y="674045"/>
            <a:ext cx="1089897" cy="22654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The Cross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The cross is God moving toward His enemies.</a:t>
            </a:r>
          </a:p>
          <a:p>
            <a:r>
              <a:rPr lang="en-AU" dirty="0"/>
              <a:t>At great cost.</a:t>
            </a:r>
          </a:p>
          <a:p>
            <a:r>
              <a:rPr lang="en-AU" dirty="0"/>
              <a:t>Not because we deserved it.</a:t>
            </a:r>
          </a:p>
          <a:p>
            <a:r>
              <a:rPr lang="en-AU" dirty="0"/>
              <a:t>Not because we were easy to love.</a:t>
            </a:r>
          </a:p>
          <a:p>
            <a:r>
              <a:rPr lang="en-AU" dirty="0"/>
              <a:t>But because that is what love does.</a:t>
            </a:r>
          </a:p>
          <a:p>
            <a:r>
              <a:rPr lang="en-AU" dirty="0"/>
              <a:t>👉 Love goes first. Love goes direct!</a:t>
            </a:r>
          </a:p>
          <a:p>
            <a:r>
              <a:rPr lang="en-AU" b="1" dirty="0"/>
              <a:t>Last Week</a:t>
            </a:r>
          </a:p>
          <a:p>
            <a:r>
              <a:rPr lang="en-AU" dirty="0"/>
              <a:t>The cross is forgiveness with nails in it.</a:t>
            </a:r>
          </a:p>
          <a:p>
            <a:r>
              <a:rPr lang="en-AU" b="1" dirty="0"/>
              <a:t>This week</a:t>
            </a:r>
            <a:r>
              <a:rPr lang="en-AU" dirty="0"/>
              <a:t>:</a:t>
            </a:r>
          </a:p>
          <a:p>
            <a:r>
              <a:rPr lang="en-AU" u="sng" dirty="0"/>
              <a:t>The cross is reconciliation with nails in it.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68919-5B7E-E0CD-A5C9-72362163C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How to do this properly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72DD2-0053-A5EE-3AC7-501556E82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First – </a:t>
            </a:r>
            <a:r>
              <a:rPr lang="en-AU" b="1" dirty="0"/>
              <a:t>Be safe</a:t>
            </a:r>
            <a:r>
              <a:rPr lang="en-AU" dirty="0"/>
              <a:t>.  Be Wise.  (Some situations need mediation, a referee, or a witness at least)</a:t>
            </a:r>
          </a:p>
          <a:p>
            <a:r>
              <a:rPr lang="en-AU" dirty="0"/>
              <a:t>Example:  Active current abuse of a serious nature</a:t>
            </a:r>
          </a:p>
          <a:p>
            <a:r>
              <a:rPr lang="en-AU" dirty="0"/>
              <a:t>Then…</a:t>
            </a:r>
          </a:p>
        </p:txBody>
      </p:sp>
    </p:spTree>
    <p:extLst>
      <p:ext uri="{BB962C8B-B14F-4D97-AF65-F5344CB8AC3E}">
        <p14:creationId xmlns:p14="http://schemas.microsoft.com/office/powerpoint/2010/main" val="280872919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45324"/>
            <a:ext cx="7886700" cy="4831639"/>
          </a:xfrm>
        </p:spPr>
        <p:txBody>
          <a:bodyPr>
            <a:normAutofit fontScale="92500" lnSpcReduction="10000"/>
          </a:bodyPr>
          <a:lstStyle/>
          <a:p>
            <a:r>
              <a:rPr lang="en-AU" sz="4000" b="1" dirty="0"/>
              <a:t>Slow</a:t>
            </a:r>
            <a:r>
              <a:rPr lang="en-AU" sz="4000" dirty="0"/>
              <a:t> down</a:t>
            </a:r>
          </a:p>
          <a:p>
            <a:r>
              <a:rPr lang="en-AU" sz="4000" b="1" dirty="0"/>
              <a:t>Pray</a:t>
            </a:r>
            <a:r>
              <a:rPr lang="en-AU" sz="4000" dirty="0"/>
              <a:t> before reacting</a:t>
            </a:r>
          </a:p>
          <a:p>
            <a:r>
              <a:rPr lang="en-AU" sz="4000" b="1" dirty="0"/>
              <a:t>Go</a:t>
            </a:r>
            <a:r>
              <a:rPr lang="en-AU" sz="4000" dirty="0"/>
              <a:t> to them!!</a:t>
            </a:r>
          </a:p>
          <a:p>
            <a:r>
              <a:rPr lang="en-AU" sz="4000" b="1" dirty="0"/>
              <a:t>Stay</a:t>
            </a:r>
            <a:r>
              <a:rPr lang="en-AU" sz="4000" dirty="0"/>
              <a:t> humble </a:t>
            </a:r>
            <a:r>
              <a:rPr lang="en-AU" sz="3500" dirty="0"/>
              <a:t>(God forgave you of worse)</a:t>
            </a:r>
          </a:p>
          <a:p>
            <a:r>
              <a:rPr lang="en-AU" sz="4000" b="1" dirty="0"/>
              <a:t>Ask</a:t>
            </a:r>
            <a:r>
              <a:rPr lang="en-AU" sz="4000" dirty="0"/>
              <a:t> questions first</a:t>
            </a:r>
          </a:p>
          <a:p>
            <a:r>
              <a:rPr lang="en-AU" sz="4000" b="1" dirty="0"/>
              <a:t>Assume</a:t>
            </a:r>
            <a:r>
              <a:rPr lang="en-AU" sz="4000" dirty="0"/>
              <a:t> less</a:t>
            </a:r>
          </a:p>
          <a:p>
            <a:r>
              <a:rPr lang="en-AU" sz="4000" b="1" dirty="0"/>
              <a:t>Listen</a:t>
            </a:r>
            <a:r>
              <a:rPr lang="en-AU" sz="4000" dirty="0"/>
              <a:t> longer</a:t>
            </a:r>
          </a:p>
          <a:p>
            <a:r>
              <a:rPr sz="4000" b="1" dirty="0"/>
              <a:t>Seek</a:t>
            </a:r>
            <a:r>
              <a:rPr sz="4000" dirty="0"/>
              <a:t> understanding.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Don't Go Around Them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000" dirty="0"/>
              <a:t>Don't recruit allies.</a:t>
            </a:r>
          </a:p>
          <a:p>
            <a:r>
              <a:rPr sz="4000" dirty="0"/>
              <a:t>Don't build teams.</a:t>
            </a:r>
            <a:endParaRPr lang="en-AU" sz="4000" dirty="0"/>
          </a:p>
          <a:p>
            <a:r>
              <a:rPr lang="en-AU" sz="4000" dirty="0"/>
              <a:t>Don’t just avoid them.</a:t>
            </a:r>
            <a:endParaRPr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The Goal Is Restoration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000" dirty="0"/>
              <a:t>Win your brother back.</a:t>
            </a:r>
          </a:p>
          <a:p>
            <a:r>
              <a:rPr sz="4000" dirty="0"/>
              <a:t>Not win the argument.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Practical Example -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The carpark conversation.</a:t>
            </a:r>
          </a:p>
          <a:p>
            <a:r>
              <a:rPr dirty="0"/>
              <a:t>The side meeting.</a:t>
            </a:r>
            <a:endParaRPr lang="en-AU" dirty="0"/>
          </a:p>
          <a:p>
            <a:r>
              <a:rPr lang="en-AU" dirty="0"/>
              <a:t>Coffee Shop</a:t>
            </a:r>
          </a:p>
          <a:p>
            <a:r>
              <a:rPr lang="en-US" i="1" dirty="0"/>
              <a:t>Well thought out </a:t>
            </a:r>
            <a:r>
              <a:rPr lang="en-US" b="1" i="1" dirty="0"/>
              <a:t>gentle</a:t>
            </a:r>
            <a:r>
              <a:rPr lang="en-US" i="1" dirty="0"/>
              <a:t> letter/email</a:t>
            </a:r>
          </a:p>
          <a:p>
            <a:r>
              <a:rPr lang="en-AU" dirty="0"/>
              <a:t>🚫</a:t>
            </a:r>
            <a:r>
              <a:rPr lang="en-AU" b="1" i="1" dirty="0"/>
              <a:t>Facebook Messenger, text, post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Real Love Costs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Last week: absorbs cost.</a:t>
            </a:r>
          </a:p>
          <a:p>
            <a:r>
              <a:rPr dirty="0"/>
              <a:t>This week: </a:t>
            </a:r>
            <a:r>
              <a:rPr b="1" i="1" dirty="0"/>
              <a:t>goes first</a:t>
            </a:r>
            <a:r>
              <a:rPr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Opening Prayer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Take us on a journey...</a:t>
            </a:r>
          </a:p>
          <a:p>
            <a:r>
              <a:rPr dirty="0"/>
              <a:t>Open our hearts.</a:t>
            </a:r>
            <a:endParaRPr lang="en-AU" dirty="0"/>
          </a:p>
          <a:p>
            <a:r>
              <a:rPr lang="en-AU" dirty="0"/>
              <a:t>Stop us from being offended and start listening</a:t>
            </a:r>
            <a:endParaRPr dirty="0"/>
          </a:p>
          <a:p>
            <a:r>
              <a:rPr dirty="0"/>
              <a:t>Help us grow.</a:t>
            </a:r>
            <a:endParaRPr lang="en-AU" dirty="0"/>
          </a:p>
          <a:p>
            <a:r>
              <a:rPr lang="en-AU" dirty="0"/>
              <a:t>Help us get comfortable with being uncomfortable</a:t>
            </a:r>
            <a:endParaRPr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Two Ditches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dirty="0"/>
              <a:t>Avoidance</a:t>
            </a:r>
          </a:p>
          <a:p>
            <a:pPr marL="514350" indent="-514350">
              <a:buFont typeface="+mj-lt"/>
              <a:buAutoNum type="arabicPeriod"/>
            </a:pPr>
            <a:r>
              <a:rPr dirty="0"/>
              <a:t>Attack</a:t>
            </a:r>
            <a:endParaRPr lang="en-AU" dirty="0"/>
          </a:p>
          <a:p>
            <a:pPr marL="0" indent="0">
              <a:buNone/>
            </a:pPr>
            <a:endParaRPr dirty="0"/>
          </a:p>
          <a:p>
            <a:r>
              <a:rPr dirty="0"/>
              <a:t>Choose courage</a:t>
            </a:r>
            <a:r>
              <a:rPr lang="en-AU" dirty="0"/>
              <a:t> instead</a:t>
            </a:r>
            <a:r>
              <a:rPr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Diagnostic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sz="3600" dirty="0"/>
              <a:t>Who am I talking </a:t>
            </a:r>
            <a:r>
              <a:rPr sz="3600" b="1" dirty="0"/>
              <a:t>about</a:t>
            </a:r>
            <a:r>
              <a:rPr sz="3600" dirty="0"/>
              <a:t> instead of to?</a:t>
            </a:r>
          </a:p>
          <a:p>
            <a:r>
              <a:rPr sz="3600" dirty="0"/>
              <a:t>Who am I </a:t>
            </a:r>
            <a:r>
              <a:rPr sz="3600" b="1" dirty="0"/>
              <a:t>avoiding</a:t>
            </a:r>
            <a:r>
              <a:rPr sz="3600" dirty="0"/>
              <a:t>?</a:t>
            </a:r>
            <a:endParaRPr lang="en-AU" sz="3600" dirty="0"/>
          </a:p>
          <a:p>
            <a:r>
              <a:rPr lang="en-AU" sz="3600" dirty="0"/>
              <a:t>1. Am I part of the </a:t>
            </a:r>
            <a:r>
              <a:rPr lang="en-AU" sz="3600" b="1" dirty="0"/>
              <a:t>problem</a:t>
            </a:r>
            <a:r>
              <a:rPr lang="en-AU" sz="3600" dirty="0"/>
              <a:t>?</a:t>
            </a:r>
          </a:p>
          <a:p>
            <a:r>
              <a:rPr lang="en-AU" sz="3600" dirty="0"/>
              <a:t>2. Do I want to be part of the </a:t>
            </a:r>
            <a:r>
              <a:rPr lang="en-AU" sz="3600" b="1" dirty="0"/>
              <a:t>solution</a:t>
            </a:r>
            <a:r>
              <a:rPr lang="en-AU" sz="3600" dirty="0"/>
              <a:t>?</a:t>
            </a:r>
          </a:p>
          <a:p>
            <a:r>
              <a:rPr lang="en-AU" sz="3600" dirty="0"/>
              <a:t>If you’re not one of the two above, then </a:t>
            </a:r>
            <a:r>
              <a:rPr lang="en-AU" sz="3600" b="1" dirty="0"/>
              <a:t>Stop</a:t>
            </a:r>
            <a:r>
              <a:rPr lang="en-AU" sz="3600" dirty="0"/>
              <a:t> talking!</a:t>
            </a:r>
            <a:endParaRPr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📝 Take Note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000" dirty="0"/>
              <a:t>Mature love moves toward people.</a:t>
            </a:r>
          </a:p>
          <a:p>
            <a:r>
              <a:rPr sz="4000" dirty="0"/>
              <a:t>Seeks restoration.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000" dirty="0"/>
              <a:t>This week:</a:t>
            </a:r>
          </a:p>
          <a:p>
            <a:r>
              <a:rPr lang="en-AU" sz="4000" dirty="0"/>
              <a:t>Pick One relationship</a:t>
            </a:r>
          </a:p>
          <a:p>
            <a:r>
              <a:rPr lang="en-AU" sz="4000" dirty="0"/>
              <a:t>Take </a:t>
            </a:r>
            <a:r>
              <a:rPr sz="4000" dirty="0"/>
              <a:t>One step</a:t>
            </a:r>
            <a:r>
              <a:rPr lang="en-AU" sz="4000" dirty="0"/>
              <a:t> toward someone</a:t>
            </a:r>
            <a:r>
              <a:rPr sz="4000" dirty="0"/>
              <a:t>.</a:t>
            </a:r>
            <a:r>
              <a:rPr lang="en-AU" sz="4000" dirty="0"/>
              <a:t> </a:t>
            </a:r>
          </a:p>
          <a:p>
            <a:r>
              <a:rPr lang="en-AU" sz="4000" dirty="0"/>
              <a:t>Try to Have One conversation..</a:t>
            </a:r>
          </a:p>
          <a:p>
            <a:endParaRPr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/>
              <a:t>Loving </a:t>
            </a:r>
            <a:r>
              <a:t>Accountability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000" dirty="0"/>
              <a:t>Who will you </a:t>
            </a:r>
            <a:r>
              <a:rPr sz="4000" b="1" dirty="0"/>
              <a:t>share</a:t>
            </a:r>
            <a:r>
              <a:rPr sz="4000" dirty="0"/>
              <a:t> this with</a:t>
            </a:r>
            <a:r>
              <a:rPr lang="en-AU" sz="4000" dirty="0"/>
              <a:t> that was not here today</a:t>
            </a:r>
            <a:r>
              <a:rPr sz="4000" dirty="0"/>
              <a:t>?</a:t>
            </a:r>
          </a:p>
          <a:p>
            <a:r>
              <a:rPr sz="4000" dirty="0"/>
              <a:t>Who will </a:t>
            </a:r>
            <a:r>
              <a:rPr sz="4000" b="1" dirty="0"/>
              <a:t>ask </a:t>
            </a:r>
            <a:r>
              <a:rPr lang="en-AU" sz="4000" b="1" dirty="0"/>
              <a:t>you </a:t>
            </a:r>
            <a:r>
              <a:rPr sz="4000" dirty="0"/>
              <a:t>if </a:t>
            </a:r>
            <a:r>
              <a:rPr lang="en-AU" sz="4000" dirty="0"/>
              <a:t>you </a:t>
            </a:r>
            <a:r>
              <a:rPr sz="4000" dirty="0"/>
              <a:t>did it</a:t>
            </a:r>
            <a:r>
              <a:rPr lang="en-AU" sz="4000" dirty="0"/>
              <a:t>, or not</a:t>
            </a:r>
            <a:r>
              <a:rPr sz="4000" dirty="0"/>
              <a:t>?</a:t>
            </a:r>
            <a:endParaRPr lang="en-AU" sz="4000" dirty="0"/>
          </a:p>
          <a:p>
            <a:r>
              <a:rPr lang="en-AU" sz="4000" dirty="0"/>
              <a:t>Remember the rope last week?</a:t>
            </a:r>
            <a:endParaRPr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15115"/>
            <a:ext cx="7886700" cy="4351338"/>
          </a:xfrm>
        </p:spPr>
        <p:txBody>
          <a:bodyPr>
            <a:normAutofit/>
          </a:bodyPr>
          <a:lstStyle/>
          <a:p>
            <a:r>
              <a:rPr sz="4000" dirty="0"/>
              <a:t>Mature love moves toward people.</a:t>
            </a:r>
          </a:p>
          <a:p>
            <a:r>
              <a:rPr sz="4000" dirty="0"/>
              <a:t>Refuses gossip.</a:t>
            </a:r>
          </a:p>
          <a:p>
            <a:r>
              <a:rPr sz="4000" dirty="0"/>
              <a:t>Tells the truth with grace.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Final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000" dirty="0"/>
              <a:t>Love goes direct.</a:t>
            </a:r>
            <a:endParaRPr lang="en-AU" sz="4000" dirty="0"/>
          </a:p>
          <a:p>
            <a:r>
              <a:rPr lang="en-AU" sz="4000" dirty="0"/>
              <a:t>Love goes first.</a:t>
            </a:r>
            <a:endParaRPr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 Prayer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Lord, teach us to love each other like You loved us.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95847693-D750-3F9E-7F40-7C4FEF0139F6}"/>
              </a:ext>
            </a:extLst>
          </p:cNvPr>
          <p:cNvSpPr/>
          <p:nvPr/>
        </p:nvSpPr>
        <p:spPr>
          <a:xfrm>
            <a:off x="397764" y="102455"/>
            <a:ext cx="8366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3600" b="1" dirty="0">
                <a:solidFill>
                  <a:srgbClr val="26312B"/>
                </a:solidFill>
                <a:latin typeface="+mj-lt"/>
                <a:ea typeface="Aptos Display" pitchFamily="34" charset="-122"/>
                <a:cs typeface="Aptos Display" pitchFamily="34" charset="-120"/>
              </a:rPr>
              <a:t>Review</a:t>
            </a:r>
            <a:endParaRPr lang="en-US" sz="3600" dirty="0">
              <a:latin typeface="+mj-lt"/>
            </a:endParaRPr>
          </a:p>
        </p:txBody>
      </p:sp>
      <p:sp>
        <p:nvSpPr>
          <p:cNvPr id="5" name="Shape 1">
            <a:extLst>
              <a:ext uri="{FF2B5EF4-FFF2-40B4-BE49-F238E27FC236}">
                <a16:creationId xmlns:a16="http://schemas.microsoft.com/office/drawing/2014/main" id="{5169B78D-9A4E-7D15-FEFA-8DEDA8FF339C}"/>
              </a:ext>
            </a:extLst>
          </p:cNvPr>
          <p:cNvSpPr/>
          <p:nvPr/>
        </p:nvSpPr>
        <p:spPr>
          <a:xfrm>
            <a:off x="397764" y="527651"/>
            <a:ext cx="8366760" cy="0"/>
          </a:xfrm>
          <a:prstGeom prst="line">
            <a:avLst/>
          </a:prstGeom>
          <a:noFill/>
          <a:ln w="22860">
            <a:solidFill>
              <a:srgbClr val="C58B35"/>
            </a:solidFill>
            <a:prstDash val="solid"/>
          </a:ln>
        </p:spPr>
        <p:txBody>
          <a:bodyPr/>
          <a:lstStyle/>
          <a:p>
            <a:endParaRPr lang="en-AU" sz="135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E9A264-E3BB-5813-4B97-DCA0BCE21A91}"/>
              </a:ext>
            </a:extLst>
          </p:cNvPr>
          <p:cNvSpPr txBox="1"/>
          <p:nvPr/>
        </p:nvSpPr>
        <p:spPr>
          <a:xfrm>
            <a:off x="315311" y="702232"/>
            <a:ext cx="8253249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57213" indent="-557213">
              <a:buFont typeface="+mj-lt"/>
              <a:buAutoNum type="arabicPeriod"/>
            </a:pPr>
            <a:r>
              <a:rPr lang="en-US" sz="3000" dirty="0">
                <a:solidFill>
                  <a:srgbClr val="26312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Every word you speak is either building the ‘Church’... Or burning it down. (Eph 4/James 3)</a:t>
            </a:r>
          </a:p>
          <a:p>
            <a:pPr marL="557213" indent="-557213">
              <a:buFont typeface="+mj-lt"/>
              <a:buAutoNum type="arabicPeriod"/>
            </a:pPr>
            <a:r>
              <a:rPr lang="en-AU" sz="3000" dirty="0"/>
              <a:t>“Don’t do for someone what God is expecting them to do!  But always help with what they cannot do alone.” (Gal 6)</a:t>
            </a:r>
          </a:p>
          <a:p>
            <a:pPr marL="557213" indent="-557213">
              <a:buFont typeface="+mj-lt"/>
              <a:buAutoNum type="arabicPeriod"/>
            </a:pPr>
            <a:r>
              <a:rPr lang="en-AU" sz="3000" dirty="0">
                <a:solidFill>
                  <a:srgbClr val="0070C0"/>
                </a:solidFill>
              </a:rPr>
              <a:t>Serve One Another (skipped for now Acts 2-4)</a:t>
            </a:r>
          </a:p>
          <a:p>
            <a:pPr marL="557213" indent="-557213">
              <a:buFont typeface="+mj-lt"/>
              <a:buAutoNum type="arabicPeriod"/>
            </a:pPr>
            <a:r>
              <a:rPr lang="en-US" sz="3200" dirty="0"/>
              <a:t>Bear with one another… forgive one another… and above all these put on love.</a:t>
            </a:r>
            <a:br>
              <a:rPr lang="en-US" sz="3200" dirty="0"/>
            </a:br>
            <a:r>
              <a:rPr lang="en-US" sz="2800" dirty="0"/>
              <a:t>(</a:t>
            </a:r>
            <a:r>
              <a:rPr lang="en-AU" sz="2800" dirty="0"/>
              <a:t>Col 3:12–14, Eph 4:31–32)</a:t>
            </a:r>
          </a:p>
          <a:p>
            <a:pPr marL="557213" indent="-557213">
              <a:buFont typeface="+mj-lt"/>
              <a:buAutoNum type="arabicPeriod"/>
            </a:pPr>
            <a:endParaRPr lang="en-AU" sz="3000" dirty="0"/>
          </a:p>
        </p:txBody>
      </p:sp>
    </p:spTree>
    <p:extLst>
      <p:ext uri="{BB962C8B-B14F-4D97-AF65-F5344CB8AC3E}">
        <p14:creationId xmlns:p14="http://schemas.microsoft.com/office/powerpoint/2010/main" val="141767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📝 Take Note – last week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Forgiveness is commanded.</a:t>
            </a:r>
          </a:p>
          <a:p>
            <a:r>
              <a:rPr dirty="0"/>
              <a:t>Reconciliation is desired.</a:t>
            </a:r>
          </a:p>
          <a:p>
            <a:r>
              <a:rPr dirty="0"/>
              <a:t>Trust is earned.</a:t>
            </a:r>
            <a:endParaRPr lang="en-AU" dirty="0"/>
          </a:p>
          <a:p>
            <a:r>
              <a:rPr lang="en-AU" b="1" dirty="0"/>
              <a:t>Did you do it?  </a:t>
            </a:r>
            <a:r>
              <a:rPr lang="en-AU" dirty="0"/>
              <a:t>I did!</a:t>
            </a:r>
          </a:p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Something Beautiful Is Happening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People are serving, helping and praying.</a:t>
            </a:r>
          </a:p>
          <a:p>
            <a:r>
              <a:rPr dirty="0"/>
              <a:t>Keep it up.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But...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Conflict is not proof a church is unhealthy.</a:t>
            </a:r>
          </a:p>
          <a:p>
            <a:r>
              <a:rPr b="1" i="1" dirty="0"/>
              <a:t>How we handle it </a:t>
            </a:r>
            <a:r>
              <a:rPr lang="en-AU" b="1" i="1" dirty="0"/>
              <a:t>can be</a:t>
            </a:r>
            <a:r>
              <a:rPr dirty="0"/>
              <a:t>.</a:t>
            </a:r>
            <a:endParaRPr lang="en-AU" dirty="0"/>
          </a:p>
          <a:p>
            <a:r>
              <a:rPr lang="en-AU" dirty="0"/>
              <a:t>🐂  Where there are no oxen, the manger is clean,</a:t>
            </a:r>
            <a:br>
              <a:rPr lang="en-AU" dirty="0"/>
            </a:br>
            <a:r>
              <a:rPr lang="en-AU" dirty="0"/>
              <a:t>but abundant crops come by the strength of the ox. (Prov 14:4)</a:t>
            </a:r>
          </a:p>
          <a:p>
            <a:r>
              <a:rPr lang="en-AU" dirty="0"/>
              <a:t>“A clean stable may look impressive, but it produces no harvest.”</a:t>
            </a:r>
          </a:p>
          <a:p>
            <a:r>
              <a:rPr lang="en-AU" dirty="0"/>
              <a:t>Remember we are talking about disputes within the Church body.  </a:t>
            </a:r>
            <a:r>
              <a:rPr lang="en-AU" b="1" dirty="0"/>
              <a:t>Believers!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BDD6A-0688-E154-3285-3CD3137DA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/>
              <a:t>Unrepented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A466F-2A22-9D2F-77D0-28DCE11A5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We talked about bearing with each other and forgiving each other.</a:t>
            </a:r>
          </a:p>
          <a:p>
            <a:r>
              <a:rPr lang="en-AU" dirty="0"/>
              <a:t>We talked about how that does not mean that we call evil, good.  </a:t>
            </a:r>
          </a:p>
          <a:p>
            <a:r>
              <a:rPr lang="en-AU" dirty="0"/>
              <a:t>That we excuse and condone unrepented sin</a:t>
            </a:r>
          </a:p>
          <a:p>
            <a:r>
              <a:rPr lang="en-AU" b="1" dirty="0"/>
              <a:t>What do we do then?</a:t>
            </a:r>
          </a:p>
        </p:txBody>
      </p:sp>
    </p:spTree>
    <p:extLst>
      <p:ext uri="{BB962C8B-B14F-4D97-AF65-F5344CB8AC3E}">
        <p14:creationId xmlns:p14="http://schemas.microsoft.com/office/powerpoint/2010/main" val="3703551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394</TotalTime>
  <Words>2180</Words>
  <Application>Microsoft Office PowerPoint</Application>
  <PresentationFormat>On-screen Show (4:3)</PresentationFormat>
  <Paragraphs>234</Paragraphs>
  <Slides>47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3" baseType="lpstr">
      <vt:lpstr>Aptos</vt:lpstr>
      <vt:lpstr>Aptos Display</vt:lpstr>
      <vt:lpstr>Arial</vt:lpstr>
      <vt:lpstr>Calibri</vt:lpstr>
      <vt:lpstr>Calibri Light</vt:lpstr>
      <vt:lpstr>Office Theme</vt:lpstr>
      <vt:lpstr>PowerPoint Presentation</vt:lpstr>
      <vt:lpstr>PowerPoint Presentation</vt:lpstr>
      <vt:lpstr>Today - #5: No Triangles</vt:lpstr>
      <vt:lpstr>Opening Prayer</vt:lpstr>
      <vt:lpstr>PowerPoint Presentation</vt:lpstr>
      <vt:lpstr>📝 Take Note – last week</vt:lpstr>
      <vt:lpstr>Something Beautiful Is Happening</vt:lpstr>
      <vt:lpstr>But...</vt:lpstr>
      <vt:lpstr>Unrepented Sin</vt:lpstr>
      <vt:lpstr>Today's Big Idea</vt:lpstr>
      <vt:lpstr>Two-sided Coin</vt:lpstr>
      <vt:lpstr>Matthew 18:15-17 </vt:lpstr>
      <vt:lpstr>Matthew 18:15-17 </vt:lpstr>
      <vt:lpstr>Matthew 18:15-17 </vt:lpstr>
      <vt:lpstr>Matthew 18:15-17 </vt:lpstr>
      <vt:lpstr>Matthew 5:23-24</vt:lpstr>
      <vt:lpstr>Matthew 5:23-24</vt:lpstr>
      <vt:lpstr>Matthew 5:23-24</vt:lpstr>
      <vt:lpstr>Matthew 5:23-24</vt:lpstr>
      <vt:lpstr>Matthew 18:15</vt:lpstr>
      <vt:lpstr>Matthew 5:23-24</vt:lpstr>
      <vt:lpstr>PowerPoint Presentation</vt:lpstr>
      <vt:lpstr>What if they still will not listen?</vt:lpstr>
      <vt:lpstr>The Triangle</vt:lpstr>
      <vt:lpstr>PowerPoint Presentation</vt:lpstr>
      <vt:lpstr>Why Triangles Feel Good</vt:lpstr>
      <vt:lpstr>The Real Reason</vt:lpstr>
      <vt:lpstr>PowerPoint Presentation</vt:lpstr>
      <vt:lpstr>📝 Take Note - Crux</vt:lpstr>
      <vt:lpstr>But They Never Solve The Problem</vt:lpstr>
      <vt:lpstr>What Gossip Sounds Like</vt:lpstr>
      <vt:lpstr>The Gospel</vt:lpstr>
      <vt:lpstr>The Cross</vt:lpstr>
      <vt:lpstr>How to do this properly</vt:lpstr>
      <vt:lpstr>PowerPoint Presentation</vt:lpstr>
      <vt:lpstr>Don't Go Around Them</vt:lpstr>
      <vt:lpstr>The Goal Is Restoration</vt:lpstr>
      <vt:lpstr>Practical Example - Church</vt:lpstr>
      <vt:lpstr>Real Love Costs</vt:lpstr>
      <vt:lpstr>Two Ditches</vt:lpstr>
      <vt:lpstr>Diagnostic Questions</vt:lpstr>
      <vt:lpstr>📝 Take Note</vt:lpstr>
      <vt:lpstr>Call To Action</vt:lpstr>
      <vt:lpstr>Loving Accountability</vt:lpstr>
      <vt:lpstr>Conclusion</vt:lpstr>
      <vt:lpstr>Final Line</vt:lpstr>
      <vt:lpstr>Closing Prayer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Erik Mckitrick</dc:creator>
  <cp:lastModifiedBy>Erik Mckitrick</cp:lastModifiedBy>
  <cp:revision>31</cp:revision>
  <dcterms:created xsi:type="dcterms:W3CDTF">2026-06-08T22:59:32Z</dcterms:created>
  <dcterms:modified xsi:type="dcterms:W3CDTF">2026-06-14T03:24:58Z</dcterms:modified>
</cp:coreProperties>
</file>