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9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272" y="114"/>
      </p:cViewPr>
      <p:guideLst>
        <p:guide orient="horz" pos="2137"/>
        <p:guide pos="29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99A3523B-BDCB-4D44-A0AB-FA73716A70C9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F10DCB8-024B-4F55-A2B9-F7568F132C8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4028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duck family as a simple vision cast. Jesus is the one we all follow. Mature disciples also help the person behind them keep moving. The analogy is limited: no disciple replaces Jesus.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clear that the challenge is not a test of worth. It is simply a way to stop sermons ending as information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Main sermon title.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Pray slowly. Ask God to move the room from hearing to following.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Repeat this several times through the sermon. It is one of the take-home lines.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the context. Follow Me comes immediately after Jesus announces the Kingdom and calls people to repent and believe.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both the sermon text and the series sentence.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Emphasise the action word: immediately. Agreement becomes following when it moves the feet.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James and John reinforce the pattern: Jesus calls, disciples respond.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key memorable learning line from the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exact English rendering varies, but Mark repeatedly uses euthys/eutheos language. Do not claim every occurrence means an instantaneous ethical response; the narrative effect is urgency.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goal is not a chain of dependency. The goal is a culture where every person follows Jesus and also notices the person around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the distinction between prompt obedience and rashness.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disciples’ nets were their normal livelihood, not something sinful. The diagnostic is about what we cling to when Jesus calls us forward.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Following Jesus is personal allegiance and daily direction, not merely attendance at Christian events.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Contrast consumer church habits with Jesus’ direct call without attacking people personally.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stadium as the main spectator image. Do not overuse it elsewhere.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the room diagnose itself. Avoid shame; invite movement.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pastoral landing of the spectator section.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the responsibility in the right place: we follow; Jesus transforms. This guards against legalism and self-reliance.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gently seeds the next DMM stage without rushing terminology.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the Gospel directly relate to following. Jesus came to us first; our following is a response to grace, not a way to earn grace.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briefest possible summary of Series 1. Remind people that the point was behaviour, not merely knowledge.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the Gospel clear and simple.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theological guardrail: obedience follows grace.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Pause here. Give the congregation time to think and write one thing down.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weekly practice. Keep it concrete, achievable, and reportable.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short. The aim is to make sharing ordinary and reproducible.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these lines slowly. This is the home-memory slide. Encourage people to photograph it or write it down.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prayer.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rush the DMM method. This is the culture road map: healthy family, obedient disciple, then disciple-maker.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the change of question explicit. The old question was what visible love looks like. The new question is what following Jesus actually looks like.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sentence gives the whole series direction: relationship/obedience, transformation, and outward mission.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practical mechanism for every sermon in the series. Repeat this language often until it becomes normal.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instead of leading with the word accountability. A scuba buddy does not dive for you. They stay close, notice danger, encourage, and receive the same support in return.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6913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Hot Potato language lightly: truth is meant to be passed on, not kept. The point is simple reproduction, not expertise.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233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0859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8450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982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012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9546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886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415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221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7904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264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3049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05E46-DEAE-471B-9B0B-9B7A8B521417}" type="datetimeFigureOut">
              <a:rPr lang="en-AU" smtClean="0"/>
              <a:t>22/08/2026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35A4A-9DFB-4DC8-B959-B0294C2510A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50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mark%201%3A14-20&amp;version=ESV#fen-ESV-24229b" TargetMode="External"/><Relationship Id="rId2" Type="http://schemas.openxmlformats.org/officeDocument/2006/relationships/hyperlink" Target="https://www.biblegateway.com/passage/?search=mark%201%3A14-20&amp;version=ESV#fen-ESV-24227a" TargetMode="Externa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build_assets/current/image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43000" y="857250"/>
            <a:ext cx="6858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85900" y="864108"/>
            <a:ext cx="6172200" cy="809244"/>
          </a:xfrm>
          <a:prstGeom prst="rect">
            <a:avLst/>
          </a:prstGeom>
          <a:solidFill>
            <a:srgbClr val="10213A">
              <a:alpha val="88000"/>
            </a:srgbClr>
          </a:solidFill>
          <a:ln w="12700">
            <a:solidFill>
              <a:srgbClr val="10213A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636776" y="987552"/>
            <a:ext cx="185166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00" b="1" dirty="0">
                <a:solidFill>
                  <a:srgbClr val="F0B3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VISION CAST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1636776" y="1282446"/>
            <a:ext cx="5692140" cy="39090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FAITHFULLY.  HELP THE ONE BEHIND.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1657350" y="5328666"/>
            <a:ext cx="5829300" cy="685800"/>
          </a:xfrm>
          <a:prstGeom prst="roundRect">
            <a:avLst>
              <a:gd name="adj" fmla="val 5000"/>
            </a:avLst>
          </a:prstGeom>
          <a:solidFill>
            <a:srgbClr val="10213A">
              <a:alpha val="88000"/>
            </a:srgbClr>
          </a:solidFill>
          <a:ln w="12700">
            <a:solidFill>
              <a:srgbClr val="10213A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828800" y="5500116"/>
            <a:ext cx="54864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disciple has a part to play.</a:t>
            </a:r>
            <a:endParaRPr lang="en-US" sz="2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32938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algn="ctr"/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SOMETHING WITH IT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OBEDIENCE CHALLENGE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453896" y="2263140"/>
            <a:ext cx="6169914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algn="ctr"/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JUST TAKE NOTES.  TAKE A STEP.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588770" y="3086100"/>
            <a:ext cx="1851660" cy="1405890"/>
          </a:xfrm>
          <a:prstGeom prst="roundRect">
            <a:avLst>
              <a:gd name="adj" fmla="val 3415"/>
            </a:avLst>
          </a:prstGeom>
          <a:solidFill>
            <a:srgbClr val="EEF4F8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725930" y="3209544"/>
            <a:ext cx="157734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ACTION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1725930" y="3621024"/>
            <a:ext cx="1577340" cy="75438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/>
          </a:bodyPr>
          <a:lstStyle/>
          <a:p>
            <a:pPr algn="ctr"/>
            <a:r>
              <a:rPr lang="en-US" sz="225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one clear step.</a:t>
            </a:r>
            <a:endParaRPr lang="en-US" sz="2250" dirty="0"/>
          </a:p>
        </p:txBody>
      </p:sp>
      <p:sp>
        <p:nvSpPr>
          <p:cNvPr id="9" name="Shape 7"/>
          <p:cNvSpPr/>
          <p:nvPr/>
        </p:nvSpPr>
        <p:spPr>
          <a:xfrm>
            <a:off x="3646170" y="3086100"/>
            <a:ext cx="1851660" cy="1405890"/>
          </a:xfrm>
          <a:prstGeom prst="roundRect">
            <a:avLst>
              <a:gd name="adj" fmla="val 3415"/>
            </a:avLst>
          </a:prstGeom>
          <a:solidFill>
            <a:srgbClr val="FFF4DE"/>
          </a:solidFill>
          <a:ln w="15240">
            <a:solidFill>
              <a:srgbClr val="D7921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783330" y="3209544"/>
            <a:ext cx="157734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PERSON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3783330" y="3621024"/>
            <a:ext cx="1577340" cy="75438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85000" lnSpcReduction="20000"/>
          </a:bodyPr>
          <a:lstStyle/>
          <a:p>
            <a:pPr algn="ctr"/>
            <a:r>
              <a:rPr lang="en-US" sz="225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someone what you will do.</a:t>
            </a:r>
            <a:endParaRPr lang="en-US" sz="2250" dirty="0"/>
          </a:p>
        </p:txBody>
      </p:sp>
      <p:sp>
        <p:nvSpPr>
          <p:cNvPr id="12" name="Shape 10"/>
          <p:cNvSpPr/>
          <p:nvPr/>
        </p:nvSpPr>
        <p:spPr>
          <a:xfrm>
            <a:off x="5703570" y="3086100"/>
            <a:ext cx="1851660" cy="1405890"/>
          </a:xfrm>
          <a:prstGeom prst="roundRect">
            <a:avLst>
              <a:gd name="adj" fmla="val 3415"/>
            </a:avLst>
          </a:prstGeom>
          <a:solidFill>
            <a:srgbClr val="EEF4F8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840730" y="3209544"/>
            <a:ext cx="157734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FOLLOW-UP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5840730" y="3621024"/>
            <a:ext cx="1577340" cy="75438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/>
          </a:bodyPr>
          <a:lstStyle/>
          <a:p>
            <a:pPr algn="ctr"/>
            <a:r>
              <a:rPr lang="en-US" sz="225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 back next time.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1828800" y="4780026"/>
            <a:ext cx="548640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algn="ctr"/>
            <a:r>
              <a:rPr lang="en-US" sz="225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time: report • celebrate • learn • keep moving</a:t>
            </a:r>
            <a:endParaRPr lang="en-US" sz="2250" dirty="0"/>
          </a:p>
        </p:txBody>
      </p:sp>
      <p:sp>
        <p:nvSpPr>
          <p:cNvPr id="16" name="Text 14"/>
          <p:cNvSpPr/>
          <p:nvPr/>
        </p:nvSpPr>
        <p:spPr>
          <a:xfrm>
            <a:off x="1828800" y="5246370"/>
            <a:ext cx="5486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dirty="0">
                <a:solidFill>
                  <a:srgbClr val="5E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James 1:22 — “Be doers of the word…”</a:t>
            </a:r>
            <a:endParaRPr lang="en-US" sz="2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build_assets/current/image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43000" y="857250"/>
            <a:ext cx="6858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143000" y="857250"/>
            <a:ext cx="6858000" cy="1474470"/>
          </a:xfrm>
          <a:prstGeom prst="rect">
            <a:avLst/>
          </a:prstGeom>
          <a:solidFill>
            <a:srgbClr val="10213A">
              <a:alpha val="95000"/>
            </a:srgbClr>
          </a:solidFill>
          <a:ln w="12700">
            <a:solidFill>
              <a:srgbClr val="10213A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2253996" y="5458968"/>
            <a:ext cx="4663440" cy="562356"/>
          </a:xfrm>
          <a:prstGeom prst="rect">
            <a:avLst/>
          </a:prstGeom>
          <a:solidFill>
            <a:srgbClr val="10213A">
              <a:alpha val="86000"/>
            </a:srgbClr>
          </a:solidFill>
          <a:ln w="12700">
            <a:solidFill>
              <a:srgbClr val="102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588770" y="1234440"/>
            <a:ext cx="274320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50" b="1" dirty="0">
                <a:solidFill>
                  <a:srgbClr val="F0B3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ME #1</a:t>
            </a:r>
            <a:endParaRPr lang="en-US" sz="2250" dirty="0"/>
          </a:p>
        </p:txBody>
      </p:sp>
      <p:sp>
        <p:nvSpPr>
          <p:cNvPr id="6" name="Text 3"/>
          <p:cNvSpPr/>
          <p:nvPr/>
        </p:nvSpPr>
        <p:spPr>
          <a:xfrm>
            <a:off x="1588770" y="1577340"/>
            <a:ext cx="5349240" cy="5349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SPECTATORS</a:t>
            </a:r>
            <a:endParaRPr lang="en-US" sz="3300" dirty="0"/>
          </a:p>
        </p:txBody>
      </p:sp>
      <p:sp>
        <p:nvSpPr>
          <p:cNvPr id="7" name="Text 4"/>
          <p:cNvSpPr/>
          <p:nvPr/>
        </p:nvSpPr>
        <p:spPr>
          <a:xfrm>
            <a:off x="2404872" y="5589270"/>
            <a:ext cx="435483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algn="ctr"/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1:16–20  •  Matthew 4:18–22</a:t>
            </a:r>
            <a:endParaRPr lang="en-US" sz="2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 ME #1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Opening Prayer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931670" y="2228850"/>
            <a:ext cx="5280660" cy="294894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>
            <a:normAutofit/>
          </a:bodyPr>
          <a:lstStyle/>
          <a:p>
            <a:pPr marL="171450" indent="-171450">
              <a:buSzPct val="100000"/>
              <a:buChar char="•"/>
            </a:pPr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Take us on a journey.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Open our hearts.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Help us </a:t>
            </a:r>
            <a:r>
              <a:rPr lang="en-US" sz="2400" b="1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stop being spectators</a:t>
            </a:r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Help us </a:t>
            </a:r>
            <a:r>
              <a:rPr lang="en-US" sz="2400" b="1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obey quickly </a:t>
            </a:r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when Jesus calls.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Help us get comfortable with being uncomfortable.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F0B3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ME #1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Today’s Big Idea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23060" y="2400300"/>
            <a:ext cx="5897880" cy="92583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lnSpcReduction="10000"/>
          </a:bodyPr>
          <a:lstStyle/>
          <a:p>
            <a:pPr algn="ctr"/>
            <a:r>
              <a:rPr lang="en-US" sz="33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JESUS CALLS FOLLOWERS, NOT FANS.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1760220" y="3518154"/>
            <a:ext cx="5623560" cy="2196846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/>
          </a:bodyPr>
          <a:lstStyle/>
          <a:p>
            <a:pPr algn="ctr"/>
            <a:r>
              <a:rPr lang="en-US" sz="3200" dirty="0">
                <a:solidFill>
                  <a:srgbClr val="F0B3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disciple does not merely agree with Jesus.  </a:t>
            </a:r>
          </a:p>
          <a:p>
            <a:pPr algn="ctr"/>
            <a:r>
              <a:rPr lang="en-US" sz="3200" b="1" dirty="0">
                <a:solidFill>
                  <a:srgbClr val="F0B3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disciple moves</a:t>
            </a:r>
            <a:r>
              <a:rPr lang="en-US" sz="3200" dirty="0">
                <a:solidFill>
                  <a:srgbClr val="F0B3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393B80-0678-AF21-D107-B6BF9B3144A4}"/>
              </a:ext>
            </a:extLst>
          </p:cNvPr>
          <p:cNvSpPr txBox="1"/>
          <p:nvPr/>
        </p:nvSpPr>
        <p:spPr>
          <a:xfrm>
            <a:off x="237744" y="420624"/>
            <a:ext cx="870508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Jesus Begins His Ministry</a:t>
            </a:r>
          </a:p>
          <a:p>
            <a:r>
              <a:rPr lang="en-AU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14 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Now after John was arrested, Jesus came into Galilee, proclaiming the gospel of God, </a:t>
            </a:r>
            <a:r>
              <a:rPr lang="en-AU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15 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and saying, “The time is fulfilled, and the kingdom of God is at hand;</a:t>
            </a:r>
            <a:r>
              <a:rPr lang="en-AU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AU" sz="2400" baseline="30000" dirty="0">
                <a:latin typeface="Arial" panose="020B0604020202020204" pitchFamily="34" charset="0"/>
                <a:cs typeface="Arial" panose="020B0604020202020204" pitchFamily="34" charset="0"/>
                <a:hlinkClick r:id="rId2" tooltip="See footnote a"/>
              </a:rPr>
              <a:t>a</a:t>
            </a:r>
            <a:r>
              <a:rPr lang="en-AU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 repent and believe in the gospel.”</a:t>
            </a:r>
          </a:p>
          <a:p>
            <a:endParaRPr lang="en-A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Jesus Calls the First Disciples</a:t>
            </a:r>
          </a:p>
          <a:p>
            <a:r>
              <a:rPr lang="en-AU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16 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Passing alongside the Sea of Galilee, he saw Simon and Andrew the brother of Simon casting a net into the sea, for they were fishermen. </a:t>
            </a:r>
            <a:r>
              <a:rPr lang="en-AU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17 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And Jesus said to them, “Follow me, and I will make you become fishers of men.”</a:t>
            </a:r>
            <a:r>
              <a:rPr lang="en-AU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AU" sz="2400" baseline="30000" dirty="0">
                <a:latin typeface="Arial" panose="020B0604020202020204" pitchFamily="34" charset="0"/>
                <a:cs typeface="Arial" panose="020B0604020202020204" pitchFamily="34" charset="0"/>
                <a:hlinkClick r:id="rId3" tooltip="See footnote b"/>
              </a:rPr>
              <a:t>b</a:t>
            </a:r>
            <a:r>
              <a:rPr lang="en-AU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AU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18 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And immediately they left their nets and followed him. </a:t>
            </a:r>
            <a:r>
              <a:rPr lang="en-AU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19 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And going on a little farther, he saw James the son of Zebedee and John his brother, who were in their boat mending the nets. </a:t>
            </a:r>
            <a:r>
              <a:rPr lang="en-AU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20 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And immediately he called them, and they left their father Zebedee in the boat with the hired servants and followed him.</a:t>
            </a:r>
          </a:p>
        </p:txBody>
      </p:sp>
    </p:spTree>
    <p:extLst>
      <p:ext uri="{BB962C8B-B14F-4D97-AF65-F5344CB8AC3E}">
        <p14:creationId xmlns:p14="http://schemas.microsoft.com/office/powerpoint/2010/main" val="2460497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1:14–15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Kingdom Arrives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60220" y="2263140"/>
            <a:ext cx="5623560" cy="1474470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ctr">
            <a:normAutofit/>
          </a:bodyPr>
          <a:lstStyle/>
          <a:p>
            <a:pPr algn="ctr"/>
            <a:r>
              <a:rPr lang="en-US" sz="2700" b="1" i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“The time is fulfilled, and the kingdom of God is at hand; repent and believe in the gospel.”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2788920" y="3909060"/>
            <a:ext cx="356616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5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1:15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828800" y="5193792"/>
            <a:ext cx="5486400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2800" b="1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does not begin with a hobby.  He announces a King and calls for a response.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1:16–17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Call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60220" y="2331720"/>
            <a:ext cx="5623560" cy="1371600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ctr">
            <a:normAutofit/>
          </a:bodyPr>
          <a:lstStyle/>
          <a:p>
            <a:pPr algn="ctr"/>
            <a:r>
              <a:rPr lang="en-US" sz="3000" b="1" i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“Follow Me, and I will make you become fishers of men.”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2788920" y="3874770"/>
            <a:ext cx="356616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5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1:17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280160" y="4457700"/>
            <a:ext cx="65928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algn="ctr"/>
            <a:r>
              <a:rPr lang="en-US" sz="24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ME  →  I WILL MAKE YOU  →  FISHERS OF PEOPLE</a:t>
            </a:r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1:18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Response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623060" y="2016251"/>
            <a:ext cx="1543050" cy="699513"/>
          </a:xfrm>
          <a:prstGeom prst="roundRect">
            <a:avLst>
              <a:gd name="adj" fmla="val 13793"/>
            </a:avLst>
          </a:prstGeom>
          <a:solidFill>
            <a:srgbClr val="D79216"/>
          </a:solidFill>
          <a:ln w="19050">
            <a:solidFill>
              <a:srgbClr val="D7921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705356" y="2269998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NOTE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725930" y="3259835"/>
            <a:ext cx="5692140" cy="8275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did not just agree with Jesus.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1760220" y="4258818"/>
            <a:ext cx="5623560" cy="1234440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ctr">
            <a:normAutofit/>
          </a:bodyPr>
          <a:lstStyle/>
          <a:p>
            <a:pPr algn="ctr"/>
            <a:r>
              <a:rPr lang="en-US" sz="2700" b="1" i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“Immediately they left their nets and followed Him.”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2862072" y="5584698"/>
            <a:ext cx="356616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5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1:18</a:t>
            </a:r>
            <a:endParaRPr lang="en-US" sz="22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1:19–20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Call Repeats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60220" y="2228850"/>
            <a:ext cx="5623560" cy="1783080"/>
          </a:xfrm>
          <a:prstGeom prst="rect">
            <a:avLst/>
          </a:prstGeom>
          <a:noFill/>
          <a:ln/>
        </p:spPr>
        <p:txBody>
          <a:bodyPr wrap="square" lIns="476" tIns="476" rIns="476" bIns="476" rtlCol="0" anchor="ctr">
            <a:normAutofit/>
          </a:bodyPr>
          <a:lstStyle/>
          <a:p>
            <a:pPr algn="ctr"/>
            <a:r>
              <a:rPr lang="en-US" sz="2700" b="1" i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“Immediately He called them, and they left their father Zebedee in the boat… and followed Him.”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2788920" y="3781044"/>
            <a:ext cx="356616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5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Mark 1:20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897380" y="4937760"/>
            <a:ext cx="534924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 men.  Same Jesus.  Same kind of response!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F0B3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PATTERN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TAKE NOTE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23060" y="2468880"/>
            <a:ext cx="5897880" cy="92583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lnSpcReduction="10000"/>
          </a:bodyPr>
          <a:lstStyle/>
          <a:p>
            <a:pPr algn="ctr"/>
            <a:r>
              <a:rPr lang="en-US" sz="33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WHEN JESUS IS CLEAR, DISCIPLES MOVE.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1760220" y="4748022"/>
            <a:ext cx="5623560" cy="78867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Autofit/>
          </a:bodyPr>
          <a:lstStyle/>
          <a:p>
            <a:pPr algn="ctr"/>
            <a:r>
              <a:rPr lang="en-US" sz="2800" dirty="0">
                <a:solidFill>
                  <a:srgbClr val="F0B3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perfectly.  Not recklessly.  But they do not make delay their lifestyle.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32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VISION CAST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What the Ducks Remind Us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88770" y="2228850"/>
            <a:ext cx="1885950" cy="3278124"/>
          </a:xfrm>
          <a:prstGeom prst="roundRect">
            <a:avLst>
              <a:gd name="adj" fmla="val 2545"/>
            </a:avLst>
          </a:prstGeom>
          <a:solidFill>
            <a:srgbClr val="FFFDF7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725930" y="2274571"/>
            <a:ext cx="1611630" cy="9989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28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KEEP JESUS IN VIEW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725930" y="3474721"/>
            <a:ext cx="1611630" cy="2059684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Stay behind the one in front.</a:t>
            </a:r>
          </a:p>
        </p:txBody>
      </p:sp>
      <p:sp>
        <p:nvSpPr>
          <p:cNvPr id="8" name="Shape 6"/>
          <p:cNvSpPr/>
          <p:nvPr/>
        </p:nvSpPr>
        <p:spPr>
          <a:xfrm>
            <a:off x="3625596" y="2228849"/>
            <a:ext cx="1885950" cy="3278121"/>
          </a:xfrm>
          <a:prstGeom prst="roundRect">
            <a:avLst>
              <a:gd name="adj" fmla="val 2545"/>
            </a:avLst>
          </a:prstGeom>
          <a:solidFill>
            <a:srgbClr val="FFFDF7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762756" y="2068830"/>
            <a:ext cx="1611630" cy="10401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28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KEEP MOVING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762756" y="3237039"/>
            <a:ext cx="1611630" cy="1991043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Autofit/>
          </a:bodyPr>
          <a:lstStyle/>
          <a:p>
            <a:pPr algn="ctr"/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Following is active.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 disciple takes the next step.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662422" y="2228849"/>
            <a:ext cx="1885950" cy="3278117"/>
          </a:xfrm>
          <a:prstGeom prst="roundRect">
            <a:avLst>
              <a:gd name="adj" fmla="val 2545"/>
            </a:avLst>
          </a:prstGeom>
          <a:solidFill>
            <a:srgbClr val="FFFDF7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799582" y="2151125"/>
            <a:ext cx="1611630" cy="88474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28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LOOK BACK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799582" y="3035870"/>
            <a:ext cx="1611630" cy="2356804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/>
          </a:bodyPr>
          <a:lstStyle/>
          <a:p>
            <a:pPr algn="ctr"/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Who is behind me?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How can I help them keep moving?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34290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“IMMEDIATELY”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409194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Mark Moves Fast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998982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05940" y="1364742"/>
            <a:ext cx="562356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28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More than 40 times Mark uses a Greek word often translated: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687068" y="2093976"/>
            <a:ext cx="5897880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IMMEDIATELY  •  AT ONCE  •  STRAIGHTAWAY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931670" y="2683763"/>
            <a:ext cx="5280660" cy="2135125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>
            <a:noAutofit/>
          </a:bodyPr>
          <a:lstStyle/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Immediately — Jesus comes from the water.  (1:10)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Immediately — the Spirit drives Him into the wilderness.  (1:12)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Immediately — Simon and Andrew leave their nets.  (1:18)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Immediately — James and John are called.  (1:20)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380744" y="632079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Mark tells the story with urgency.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PROMPT OBEDIENCE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“Immediately” Does Not Mean Reckless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0" y="2228850"/>
            <a:ext cx="5486400" cy="257175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>
            <a:normAutofit fontScale="92500"/>
          </a:bodyPr>
          <a:lstStyle/>
          <a:p>
            <a:pPr marL="171450" indent="-171450">
              <a:buSzPct val="100000"/>
              <a:buChar char="•"/>
            </a:pPr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It does not mean acting without wisdom.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It means Jesus is not put at the bottom of the list.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It means we do not endlessly postpone what He has made clear.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Delayed obedience can quietly become disobedience.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828800" y="493776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algn="ctr"/>
            <a:r>
              <a:rPr lang="en-US" sz="24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 issue is not speed for speed’s sake.  The issue is who has first place.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4343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DIAGNOSTIC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427482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Net Is Still in Your Hands?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017270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4228" y="1307592"/>
            <a:ext cx="5623560" cy="42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net is not necessarily something bad.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824228" y="2039112"/>
            <a:ext cx="5623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anything I refuse to put down when Jesus says, “Follow Me.”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1520190" y="3703320"/>
            <a:ext cx="2023110" cy="480060"/>
          </a:xfrm>
          <a:prstGeom prst="roundRect">
            <a:avLst>
              <a:gd name="adj" fmla="val 7143"/>
            </a:avLst>
          </a:prstGeom>
          <a:solidFill>
            <a:srgbClr val="EEF4F8"/>
          </a:solidFill>
          <a:ln w="12700">
            <a:solidFill>
              <a:srgbClr val="D4DC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684782" y="3943350"/>
            <a:ext cx="174879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COMFORT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3749040" y="3703320"/>
            <a:ext cx="1885950" cy="480060"/>
          </a:xfrm>
          <a:prstGeom prst="roundRect">
            <a:avLst>
              <a:gd name="adj" fmla="val 7143"/>
            </a:avLst>
          </a:prstGeom>
          <a:solidFill>
            <a:srgbClr val="EEF4F8"/>
          </a:solidFill>
          <a:ln w="12700">
            <a:solidFill>
              <a:srgbClr val="D4DC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17620" y="3943350"/>
            <a:ext cx="174879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5840730" y="3703320"/>
            <a:ext cx="1885950" cy="480060"/>
          </a:xfrm>
          <a:prstGeom prst="roundRect">
            <a:avLst>
              <a:gd name="adj" fmla="val 7143"/>
            </a:avLst>
          </a:prstGeom>
          <a:solidFill>
            <a:srgbClr val="EEF4F8"/>
          </a:solidFill>
          <a:ln w="12700">
            <a:solidFill>
              <a:srgbClr val="D4DC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09310" y="3943350"/>
            <a:ext cx="174879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FEAR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1520190" y="4498848"/>
            <a:ext cx="2023110" cy="480060"/>
          </a:xfrm>
          <a:prstGeom prst="roundRect">
            <a:avLst>
              <a:gd name="adj" fmla="val 7143"/>
            </a:avLst>
          </a:prstGeom>
          <a:solidFill>
            <a:srgbClr val="FFF4DE"/>
          </a:solidFill>
          <a:ln w="12700">
            <a:solidFill>
              <a:srgbClr val="D4DCE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577340" y="4629150"/>
            <a:ext cx="189738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PREFERENCE</a:t>
            </a:r>
            <a:endParaRPr lang="en-US" sz="2100" dirty="0"/>
          </a:p>
        </p:txBody>
      </p:sp>
      <p:sp>
        <p:nvSpPr>
          <p:cNvPr id="15" name="Shape 13"/>
          <p:cNvSpPr/>
          <p:nvPr/>
        </p:nvSpPr>
        <p:spPr>
          <a:xfrm>
            <a:off x="3749040" y="4498848"/>
            <a:ext cx="1885950" cy="480060"/>
          </a:xfrm>
          <a:prstGeom prst="roundRect">
            <a:avLst>
              <a:gd name="adj" fmla="val 7143"/>
            </a:avLst>
          </a:prstGeom>
          <a:solidFill>
            <a:srgbClr val="FFF4DE"/>
          </a:solidFill>
          <a:ln w="12700">
            <a:solidFill>
              <a:srgbClr val="D4DC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17620" y="4629150"/>
            <a:ext cx="174879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REPUTATION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5840730" y="4498848"/>
            <a:ext cx="1885950" cy="480060"/>
          </a:xfrm>
          <a:prstGeom prst="roundRect">
            <a:avLst>
              <a:gd name="adj" fmla="val 7143"/>
            </a:avLst>
          </a:prstGeom>
          <a:solidFill>
            <a:srgbClr val="FFF4DE"/>
          </a:solidFill>
          <a:ln w="12700">
            <a:solidFill>
              <a:srgbClr val="D4DCE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09310" y="4629150"/>
            <a:ext cx="174879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DELAY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1892808" y="2884932"/>
            <a:ext cx="548640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50" b="1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am I holding onto that is delaying my obedience?</a:t>
            </a:r>
            <a:endParaRPr lang="en-US" sz="22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WHAT DOES FOLLOWING MEAN?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“Follow Me” Is Not Casual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97380" y="2263140"/>
            <a:ext cx="5349240" cy="243459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>
            <a:noAutofit/>
          </a:bodyPr>
          <a:lstStyle/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Jesus has first place.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 learn His ways.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 obey with my feet — not just agree in my head.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My life begins to revolve around Him.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979676" y="5449824"/>
            <a:ext cx="534924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FOLLOWING IS A LIFE, NOT AN EVENT.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CONSUMER CHRISTIANITY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Jesus Did Not Say…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60220" y="2228850"/>
            <a:ext cx="56235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2400" b="1" dirty="0">
                <a:solidFill>
                  <a:srgbClr val="5E667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ATTEND ME.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solidFill>
                  <a:srgbClr val="5E667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ADMIRE ME.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solidFill>
                  <a:srgbClr val="5E667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CONSUME WHAT CHURCH PROVIDES.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solidFill>
                  <a:srgbClr val="5E667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CRITIQUE FROM THE SEAT.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651760" y="4354830"/>
            <a:ext cx="3840480" cy="0"/>
          </a:xfrm>
          <a:prstGeom prst="line">
            <a:avLst/>
          </a:prstGeom>
          <a:noFill/>
          <a:ln w="38100">
            <a:solidFill>
              <a:srgbClr val="D7921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828800" y="4663440"/>
            <a:ext cx="54864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 SAID:  “FOLLOW ME.”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build_assets/current/image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43000" y="857250"/>
            <a:ext cx="6858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51610" y="1165860"/>
            <a:ext cx="6240780" cy="788670"/>
          </a:xfrm>
          <a:prstGeom prst="rect">
            <a:avLst/>
          </a:prstGeom>
          <a:solidFill>
            <a:srgbClr val="10213A">
              <a:alpha val="92000"/>
            </a:srgbClr>
          </a:solidFill>
          <a:ln w="12700">
            <a:solidFill>
              <a:srgbClr val="10213A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1520190" y="4320540"/>
            <a:ext cx="6103620" cy="1234440"/>
          </a:xfrm>
          <a:prstGeom prst="rect">
            <a:avLst/>
          </a:prstGeom>
          <a:solidFill>
            <a:srgbClr val="10213A">
              <a:alpha val="90000"/>
            </a:srgbClr>
          </a:solidFill>
          <a:ln w="12700">
            <a:solidFill>
              <a:srgbClr val="102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588770" y="1337310"/>
            <a:ext cx="59664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WORLD TRAINS SPECTATORS.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1657350" y="4526280"/>
            <a:ext cx="5829300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algn="ctr"/>
            <a:r>
              <a:rPr lang="en-US" sz="2400" b="1" dirty="0">
                <a:solidFill>
                  <a:srgbClr val="F0B3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WATCH.   COMMENT.   CRITIQUE.   CONSUME.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2103120" y="5054346"/>
            <a:ext cx="493776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 FOR SOMEONE ELSE.</a:t>
            </a:r>
            <a:endParaRPr lang="en-US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62306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DIAGNOSTIC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464058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Spectator Christianity vs Follower Life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053846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88770" y="1661922"/>
            <a:ext cx="2777490" cy="2708910"/>
          </a:xfrm>
          <a:prstGeom prst="roundRect">
            <a:avLst>
              <a:gd name="adj" fmla="val 1772"/>
            </a:avLst>
          </a:prstGeom>
          <a:solidFill>
            <a:srgbClr val="F8EEEE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725930" y="1785366"/>
            <a:ext cx="250317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r>
              <a:rPr lang="en-US" sz="2250" b="1" dirty="0">
                <a:solidFill>
                  <a:srgbClr val="9D3D37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SPECTATORS SAY…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725930" y="2196846"/>
            <a:ext cx="2503170" cy="205740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lnSpcReduction="10000"/>
          </a:bodyPr>
          <a:lstStyle/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 attended.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 listened.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 liked / disliked it.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 agree / disagree.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Someone should do something.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777740" y="1661922"/>
            <a:ext cx="2777490" cy="2708910"/>
          </a:xfrm>
          <a:prstGeom prst="roundRect">
            <a:avLst>
              <a:gd name="adj" fmla="val 1772"/>
            </a:avLst>
          </a:prstGeom>
          <a:solidFill>
            <a:srgbClr val="EEF6F0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14900" y="1785366"/>
            <a:ext cx="250317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r>
              <a:rPr lang="en-US" sz="2250" b="1" dirty="0">
                <a:solidFill>
                  <a:srgbClr val="456A5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FOLLOWERS ASK…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914900" y="2196846"/>
            <a:ext cx="2503170" cy="205740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lnSpcReduction="10000"/>
          </a:bodyPr>
          <a:lstStyle/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What did Jesus say?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What will I obey?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Who can I help?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Who will help me follow through?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171700" y="5164074"/>
            <a:ext cx="480060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Which side sounds most like me?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25730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F0B33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TAKE NOTE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427482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 Kingdom Has No Spectators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017270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23060" y="2071116"/>
            <a:ext cx="5897880" cy="99441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/>
          </a:bodyPr>
          <a:lstStyle/>
          <a:p>
            <a:pPr algn="ctr"/>
            <a:r>
              <a:rPr lang="en-US" sz="30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JESUS CALLS EVERY DISCIPLE ONTO THE FIELD.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815084" y="4409694"/>
            <a:ext cx="5623560" cy="78867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Autofit/>
          </a:bodyPr>
          <a:lstStyle/>
          <a:p>
            <a:pPr algn="ctr"/>
            <a:r>
              <a:rPr lang="en-US" sz="2800" dirty="0">
                <a:solidFill>
                  <a:srgbClr val="F0B33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Not because we are impressive.  Because He is Lord.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F0B33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And love cares enough to help the people around us.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6002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JESUS TRANSFORMS FOLLOWERS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317754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“I Will Make You”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907542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15084" y="2263140"/>
            <a:ext cx="5623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MY JOB IS TO FOLLOW.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824228" y="2948940"/>
            <a:ext cx="5623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0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HIS JOB IS TO MAKE ME.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828800" y="3840480"/>
            <a:ext cx="548640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Discipleship is not self-improvement by sheer effort.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2C4106-D648-0D2F-AF8D-9B73C0FE5A27}"/>
              </a:ext>
            </a:extLst>
          </p:cNvPr>
          <p:cNvSpPr txBox="1"/>
          <p:nvPr/>
        </p:nvSpPr>
        <p:spPr>
          <a:xfrm>
            <a:off x="3099816" y="1453896"/>
            <a:ext cx="3150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 dirty="0"/>
              <a:t>Two-Sided Coin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E840F8-CEBE-9003-0D96-31DF25187452}"/>
              </a:ext>
            </a:extLst>
          </p:cNvPr>
          <p:cNvSpPr txBox="1"/>
          <p:nvPr/>
        </p:nvSpPr>
        <p:spPr>
          <a:xfrm>
            <a:off x="1902483" y="4987212"/>
            <a:ext cx="5486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As we follow, Jesus changes our character, priorities and direction.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uiExpand="1" build="allAtOnce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98882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FOLLOWING TURNS OUTWARD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500634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“Fishers of People”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090422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23060" y="1577340"/>
            <a:ext cx="5897880" cy="99441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/>
          </a:bodyPr>
          <a:lstStyle/>
          <a:p>
            <a:pPr algn="ctr"/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FOLLOWING JESUS TURNS US TOWARD PEOPLE.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485900" y="2928366"/>
            <a:ext cx="6350508" cy="78867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Autofit/>
          </a:bodyPr>
          <a:lstStyle/>
          <a:p>
            <a:pPr algn="ctr"/>
            <a:r>
              <a:rPr lang="en-US" sz="280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disciple who follows Jesus begins helping other people follow Him too.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2080260" y="4293108"/>
            <a:ext cx="507492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CARES ENOUGH TO HELP.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1883664" y="5296662"/>
            <a:ext cx="548640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dirty="0">
                <a:solidFill>
                  <a:srgbClr val="5E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• friends • neighbours • workmates • church family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SERIES 1 Review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BACK — Love One Another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23060" y="2119122"/>
            <a:ext cx="5897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did visible love look like?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636776" y="2654046"/>
            <a:ext cx="1892808" cy="514350"/>
          </a:xfrm>
          <a:prstGeom prst="roundRect">
            <a:avLst>
              <a:gd name="adj" fmla="val 6667"/>
            </a:avLst>
          </a:prstGeom>
          <a:solidFill>
            <a:srgbClr val="F7EFE2"/>
          </a:solidFill>
          <a:ln w="12700">
            <a:solidFill>
              <a:srgbClr val="D9DEE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19072" y="2791206"/>
            <a:ext cx="17282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 LIFE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3749040" y="2654046"/>
            <a:ext cx="1892808" cy="514350"/>
          </a:xfrm>
          <a:prstGeom prst="roundRect">
            <a:avLst>
              <a:gd name="adj" fmla="val 6667"/>
            </a:avLst>
          </a:prstGeom>
          <a:solidFill>
            <a:srgbClr val="EEF4F8"/>
          </a:solidFill>
          <a:ln w="12700">
            <a:solidFill>
              <a:srgbClr val="D9DEE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831336" y="2791206"/>
            <a:ext cx="17282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WISELY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5861304" y="2654046"/>
            <a:ext cx="3129534" cy="514350"/>
          </a:xfrm>
          <a:prstGeom prst="roundRect">
            <a:avLst>
              <a:gd name="adj" fmla="val 6667"/>
            </a:avLst>
          </a:prstGeom>
          <a:solidFill>
            <a:srgbClr val="F3ECEC"/>
          </a:solidFill>
          <a:ln w="12700">
            <a:solidFill>
              <a:srgbClr val="D9DE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2791206"/>
            <a:ext cx="17282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1636776" y="3374136"/>
            <a:ext cx="1892808" cy="514350"/>
          </a:xfrm>
          <a:prstGeom prst="roundRect">
            <a:avLst>
              <a:gd name="adj" fmla="val 6667"/>
            </a:avLst>
          </a:prstGeom>
          <a:solidFill>
            <a:srgbClr val="EEF4F8"/>
          </a:solidFill>
          <a:ln w="12700">
            <a:solidFill>
              <a:srgbClr val="D9DE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19072" y="3511296"/>
            <a:ext cx="17282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DIRECT</a:t>
            </a:r>
            <a:endParaRPr lang="en-US" sz="2100" dirty="0"/>
          </a:p>
        </p:txBody>
      </p:sp>
      <p:sp>
        <p:nvSpPr>
          <p:cNvPr id="14" name="Shape 12"/>
          <p:cNvSpPr/>
          <p:nvPr/>
        </p:nvSpPr>
        <p:spPr>
          <a:xfrm>
            <a:off x="3749040" y="3374136"/>
            <a:ext cx="1892808" cy="514350"/>
          </a:xfrm>
          <a:prstGeom prst="roundRect">
            <a:avLst>
              <a:gd name="adj" fmla="val 6667"/>
            </a:avLst>
          </a:prstGeom>
          <a:solidFill>
            <a:srgbClr val="F7EFE2"/>
          </a:solidFill>
          <a:ln w="12700">
            <a:solidFill>
              <a:srgbClr val="D9DE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831336" y="3511296"/>
            <a:ext cx="17282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LOW</a:t>
            </a:r>
            <a:endParaRPr lang="en-US" sz="2100" dirty="0"/>
          </a:p>
        </p:txBody>
      </p:sp>
      <p:sp>
        <p:nvSpPr>
          <p:cNvPr id="16" name="Shape 14"/>
          <p:cNvSpPr/>
          <p:nvPr/>
        </p:nvSpPr>
        <p:spPr>
          <a:xfrm>
            <a:off x="5861304" y="3374136"/>
            <a:ext cx="3129534" cy="514350"/>
          </a:xfrm>
          <a:prstGeom prst="roundRect">
            <a:avLst>
              <a:gd name="adj" fmla="val 6667"/>
            </a:avLst>
          </a:prstGeom>
          <a:solidFill>
            <a:srgbClr val="F3ECEC"/>
          </a:solidFill>
          <a:ln w="12700">
            <a:solidFill>
              <a:srgbClr val="D9DE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43600" y="3511296"/>
            <a:ext cx="2642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COURAGE</a:t>
            </a:r>
            <a:endParaRPr lang="en-US" sz="2100" dirty="0"/>
          </a:p>
        </p:txBody>
      </p:sp>
      <p:sp>
        <p:nvSpPr>
          <p:cNvPr id="18" name="Shape 16"/>
          <p:cNvSpPr/>
          <p:nvPr/>
        </p:nvSpPr>
        <p:spPr>
          <a:xfrm>
            <a:off x="1636776" y="4094226"/>
            <a:ext cx="1892808" cy="514350"/>
          </a:xfrm>
          <a:prstGeom prst="roundRect">
            <a:avLst>
              <a:gd name="adj" fmla="val 6667"/>
            </a:avLst>
          </a:prstGeom>
          <a:solidFill>
            <a:srgbClr val="EEF4F8"/>
          </a:solidFill>
          <a:ln w="12700">
            <a:solidFill>
              <a:srgbClr val="D9DE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719072" y="4231386"/>
            <a:ext cx="17282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SPACE</a:t>
            </a:r>
            <a:endParaRPr lang="en-US" sz="2100" dirty="0"/>
          </a:p>
        </p:txBody>
      </p:sp>
      <p:sp>
        <p:nvSpPr>
          <p:cNvPr id="20" name="Shape 18"/>
          <p:cNvSpPr/>
          <p:nvPr/>
        </p:nvSpPr>
        <p:spPr>
          <a:xfrm>
            <a:off x="3749040" y="4094226"/>
            <a:ext cx="1892808" cy="514350"/>
          </a:xfrm>
          <a:prstGeom prst="roundRect">
            <a:avLst>
              <a:gd name="adj" fmla="val 6667"/>
            </a:avLst>
          </a:prstGeom>
          <a:solidFill>
            <a:srgbClr val="F7EFE2"/>
          </a:solidFill>
          <a:ln w="12700">
            <a:solidFill>
              <a:srgbClr val="D9DE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831336" y="4231386"/>
            <a:ext cx="17282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FIGHT FOR UNITY</a:t>
            </a:r>
            <a:endParaRPr lang="en-US" sz="2100" dirty="0"/>
          </a:p>
        </p:txBody>
      </p:sp>
      <p:sp>
        <p:nvSpPr>
          <p:cNvPr id="22" name="Shape 20"/>
          <p:cNvSpPr/>
          <p:nvPr/>
        </p:nvSpPr>
        <p:spPr>
          <a:xfrm>
            <a:off x="5861304" y="4094226"/>
            <a:ext cx="3129534" cy="514350"/>
          </a:xfrm>
          <a:prstGeom prst="roundRect">
            <a:avLst>
              <a:gd name="adj" fmla="val 6667"/>
            </a:avLst>
          </a:prstGeom>
          <a:solidFill>
            <a:srgbClr val="F3ECEC"/>
          </a:solidFill>
          <a:ln w="12700">
            <a:solidFill>
              <a:srgbClr val="D9DE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861304" y="4231386"/>
            <a:ext cx="312953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SPUR ONE ANOTHER ON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2171700" y="5026914"/>
            <a:ext cx="4800600" cy="42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BECAME VISIBLE.</a:t>
            </a:r>
            <a:endParaRPr lang="en-US" sz="27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253746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F0B33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JESUS CAME FIRST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555498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 Gospel Fits the Message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145286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55598" y="1261873"/>
            <a:ext cx="6581394" cy="196138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Before Jesus called us to follow Him,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 came to seek and save us.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514600" y="3401568"/>
            <a:ext cx="425196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Luke 19:10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828800" y="3909060"/>
            <a:ext cx="5486400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 did not shout directions from a distance.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 came near.  He sought us.  He went to the cross.  He rose again.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2514600" y="507492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F0B33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GRACE MOVES FIRST.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89738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 GOSPEL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491490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 Good News of Jesus Christ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081278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53312" y="1981964"/>
            <a:ext cx="6638544" cy="2855212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>
            <a:normAutofit/>
          </a:bodyPr>
          <a:lstStyle/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Our sin separates us from God.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Jesus came to seek and save the lost.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Christ died for our sins and was buried.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God raised Him from the dead.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Forgiveness and new life are offered through repentance and faith.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883664" y="5388102"/>
            <a:ext cx="54864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dirty="0">
                <a:solidFill>
                  <a:srgbClr val="5E667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Mark 1:15  •  1 Corinthians 15:3–4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7442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KEEP THE ORDER RIGHT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409194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Grace &amp; Obedience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998982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28216" y="1341882"/>
            <a:ext cx="5760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WE DO NOT OBEY TO EARN SALVATION.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892808" y="2795778"/>
            <a:ext cx="54864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Salvation is the gift that makes following possible.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883664" y="3947922"/>
            <a:ext cx="5486400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algn="ctr"/>
            <a:r>
              <a:rPr lang="en-US" sz="27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We obey because Jesus is Lord,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7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and because grace has brought us home.</a:t>
            </a:r>
          </a:p>
          <a:p>
            <a:pPr algn="ctr"/>
            <a:r>
              <a:rPr lang="en-US" sz="2700" b="1" dirty="0">
                <a:solidFill>
                  <a:srgbClr val="22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it out of </a:t>
            </a:r>
            <a:r>
              <a:rPr lang="en-AU" sz="2700" b="1" dirty="0">
                <a:solidFill>
                  <a:srgbClr val="22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gratitude and love!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472184" y="5687568"/>
            <a:ext cx="6375654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GRACE SAVES.  FOLLOWERS OBEY.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244602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F0B3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ME #1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546354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This Week’s Question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136142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23060" y="1997964"/>
            <a:ext cx="5897880" cy="89154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92500" lnSpcReduction="10000"/>
          </a:bodyPr>
          <a:lstStyle/>
          <a:p>
            <a:pPr algn="ctr"/>
            <a:r>
              <a:rPr lang="en-US" sz="33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WHAT IS JESUS ASKING ME TO OBEY?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1760220" y="3621024"/>
            <a:ext cx="5623560" cy="78867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/>
          </a:bodyPr>
          <a:lstStyle/>
          <a:p>
            <a:pPr algn="ctr"/>
            <a:r>
              <a:rPr lang="en-US" sz="2400" dirty="0">
                <a:solidFill>
                  <a:srgbClr val="F0B3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ten things.  One clear next step.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62306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OBEY &amp; REPORT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464058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Week’s Challenge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053846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88770" y="1735074"/>
            <a:ext cx="1851660" cy="1817370"/>
          </a:xfrm>
          <a:prstGeom prst="roundRect">
            <a:avLst>
              <a:gd name="adj" fmla="val 2642"/>
            </a:avLst>
          </a:prstGeom>
          <a:solidFill>
            <a:srgbClr val="EEF4F8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725930" y="1858518"/>
            <a:ext cx="157734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ACTION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725930" y="2269998"/>
            <a:ext cx="1577340" cy="116586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77500" lnSpcReduction="20000"/>
          </a:bodyPr>
          <a:lstStyle/>
          <a:p>
            <a:pPr algn="ctr"/>
            <a:r>
              <a:rPr lang="en-US" sz="225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one clear thing from today that Jesus is asking you to do.</a:t>
            </a:r>
            <a:endParaRPr lang="en-US" sz="2250" dirty="0"/>
          </a:p>
        </p:txBody>
      </p:sp>
      <p:sp>
        <p:nvSpPr>
          <p:cNvPr id="8" name="Shape 6"/>
          <p:cNvSpPr/>
          <p:nvPr/>
        </p:nvSpPr>
        <p:spPr>
          <a:xfrm>
            <a:off x="3646170" y="1735074"/>
            <a:ext cx="1851660" cy="1817370"/>
          </a:xfrm>
          <a:prstGeom prst="roundRect">
            <a:avLst>
              <a:gd name="adj" fmla="val 2642"/>
            </a:avLst>
          </a:prstGeom>
          <a:solidFill>
            <a:srgbClr val="FFF4DE"/>
          </a:solidFill>
          <a:ln w="15240">
            <a:solidFill>
              <a:srgbClr val="D7921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783330" y="1858518"/>
            <a:ext cx="157734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PERSON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3783330" y="2269998"/>
            <a:ext cx="1577340" cy="116586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92500" lnSpcReduction="10000"/>
          </a:bodyPr>
          <a:lstStyle/>
          <a:p>
            <a:pPr algn="ctr"/>
            <a:r>
              <a:rPr lang="en-US" sz="225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your scuba buddy what you intend to do.</a:t>
            </a:r>
            <a:endParaRPr lang="en-US" sz="2250" dirty="0"/>
          </a:p>
        </p:txBody>
      </p:sp>
      <p:sp>
        <p:nvSpPr>
          <p:cNvPr id="11" name="Shape 9"/>
          <p:cNvSpPr/>
          <p:nvPr/>
        </p:nvSpPr>
        <p:spPr>
          <a:xfrm>
            <a:off x="5703570" y="1735074"/>
            <a:ext cx="1851660" cy="1817370"/>
          </a:xfrm>
          <a:prstGeom prst="roundRect">
            <a:avLst>
              <a:gd name="adj" fmla="val 2642"/>
            </a:avLst>
          </a:prstGeom>
          <a:solidFill>
            <a:srgbClr val="EEF4F8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840730" y="1858518"/>
            <a:ext cx="157734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FOLLOW-UP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5840730" y="2269998"/>
            <a:ext cx="1577340" cy="116586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92500" lnSpcReduction="10000"/>
          </a:bodyPr>
          <a:lstStyle/>
          <a:p>
            <a:pPr algn="ctr"/>
            <a:r>
              <a:rPr lang="en-US" sz="225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them to check in — then report next time.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2055114" y="4128516"/>
            <a:ext cx="51435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 TO ACT WITHIN 48 HOURS.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1892808" y="5392674"/>
            <a:ext cx="548640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obedience turns dead sermons into discipleship.</a:t>
            </a:r>
            <a:endParaRPr lang="en-US" sz="22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16586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WASN’T HERE?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418338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 Potato — Pass It 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008126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25930" y="1451610"/>
            <a:ext cx="569214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could benefit from ONE thing you learned today?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2171700" y="301752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0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them before next time.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3984498" y="3840480"/>
            <a:ext cx="1170432" cy="1076706"/>
          </a:xfrm>
          <a:prstGeom prst="ellipse">
            <a:avLst/>
          </a:prstGeom>
          <a:solidFill>
            <a:srgbClr val="FFD98A"/>
          </a:solidFill>
          <a:ln w="25400">
            <a:solidFill>
              <a:srgbClr val="D7921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01084" y="4066794"/>
            <a:ext cx="960120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2103120" y="5040630"/>
            <a:ext cx="493776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Useful truth should keep moving.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80010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WHAT DO I NEED TO REMEMBER?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381762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TAKE NOTE — FOLLOW ME #1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971550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96696" y="1152144"/>
            <a:ext cx="6931152" cy="4059936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>
            <a:noAutofit/>
          </a:bodyPr>
          <a:lstStyle/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Jesus calls followers, not fans.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When Jesus is clear, disciples move.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 “net” is anything I refuse to put down when Jesus says, “Follow Me.”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My job is to follow.  His job is to make me.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Grace moves first.  Followers obey.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Hear it.  Obey it.  Pass it on.  Check in.</a:t>
            </a:r>
          </a:p>
          <a:p>
            <a:pPr marL="171450" indent="-171450">
              <a:buSzPct val="100000"/>
              <a:buChar char="•"/>
            </a:pPr>
            <a:r>
              <a:rPr lang="en-US" sz="2800" dirty="0">
                <a:solidFill>
                  <a:srgbClr val="22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(There are hidden easter eggs on the slides online)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657350" y="5314950"/>
            <a:ext cx="5829300" cy="2880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algn="ctr"/>
            <a:r>
              <a:rPr lang="en-US" sz="225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HEAR IT  →  OBEY IT  →  PASS IT ON  →  CHECK IN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F0B33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 ME #1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Closing Prayer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80744" y="2228850"/>
            <a:ext cx="6172200" cy="391591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Lord Jesus,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when You call, </a:t>
            </a:r>
            <a:r>
              <a:rPr lang="en-US" sz="24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help us follow you</a:t>
            </a:r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Show each of us </a:t>
            </a:r>
            <a:r>
              <a:rPr lang="en-US" sz="24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one clear step</a:t>
            </a:r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Give us grace to </a:t>
            </a:r>
            <a:r>
              <a:rPr lang="en-US" sz="24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obey quickly</a:t>
            </a:r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Help us </a:t>
            </a:r>
            <a:r>
              <a:rPr lang="en-US" sz="24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pass on </a:t>
            </a:r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what we learn.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Make us disciples </a:t>
            </a:r>
            <a:r>
              <a:rPr lang="en-US" sz="24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who help others </a:t>
            </a:r>
            <a:r>
              <a:rPr lang="en-US" sz="24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 You.</a:t>
            </a:r>
          </a:p>
          <a:p>
            <a:endParaRPr lang="en-US" sz="2400" dirty="0"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Amen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REFERENCE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Matthew 4:18–22 — Parallel Call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25930" y="2194560"/>
            <a:ext cx="5692140" cy="339471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92500" lnSpcReduction="10000"/>
          </a:bodyPr>
          <a:lstStyle/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18 While walking by the Sea of Galilee, Jesus saw Simon Peter and Andrew casting a net.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19 “Follow me, and I will make you fishers of men.”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20 Immediately they left their nets and followed him.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21–22 James and John likewise left the boat and their father and followed Him.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REFERENCE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Luke 9:23 — Daily Following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25930" y="2194560"/>
            <a:ext cx="5692140" cy="339471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/>
          </a:bodyPr>
          <a:lstStyle/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“If anyone would come after Me, let him deny himself and take up his cross daily and follow Me.”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Following is not a one-off emotional moment. It becomes a daily pattern of surrender and obedience.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WHERE ARE WE GOING?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 Bridge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456182" y="2297430"/>
            <a:ext cx="1851660" cy="1851660"/>
          </a:xfrm>
          <a:prstGeom prst="roundRect">
            <a:avLst>
              <a:gd name="adj" fmla="val 2593"/>
            </a:avLst>
          </a:prstGeom>
          <a:solidFill>
            <a:srgbClr val="EFF4F7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584198" y="2420874"/>
            <a:ext cx="157734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55000" lnSpcReduction="2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1. LOVE ONE ANOTHER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584198" y="2832354"/>
            <a:ext cx="1577340" cy="120015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85000" lnSpcReduction="10000"/>
          </a:bodyPr>
          <a:lstStyle/>
          <a:p>
            <a:pPr algn="ctr"/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Healthy family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Relational soil laid.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307842" y="2914650"/>
            <a:ext cx="37719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3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→</a:t>
            </a:r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680460" y="2297430"/>
            <a:ext cx="1851660" cy="1851660"/>
          </a:xfrm>
          <a:prstGeom prst="roundRect">
            <a:avLst>
              <a:gd name="adj" fmla="val 2593"/>
            </a:avLst>
          </a:prstGeom>
          <a:solidFill>
            <a:srgbClr val="FFF4DE"/>
          </a:solidFill>
          <a:ln w="15240">
            <a:solidFill>
              <a:srgbClr val="D7921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817620" y="2420874"/>
            <a:ext cx="157734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2. FOLLOW ME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817620" y="2832354"/>
            <a:ext cx="1577340" cy="120015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92500" lnSpcReduction="10000"/>
          </a:bodyPr>
          <a:lstStyle/>
          <a:p>
            <a:pPr algn="ctr"/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Obedient disciple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Starting now.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477256" y="2914650"/>
            <a:ext cx="37719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3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→</a:t>
            </a:r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840730" y="2297430"/>
            <a:ext cx="1783080" cy="1851660"/>
          </a:xfrm>
          <a:prstGeom prst="roundRect">
            <a:avLst>
              <a:gd name="adj" fmla="val 2692"/>
            </a:avLst>
          </a:prstGeom>
          <a:solidFill>
            <a:srgbClr val="EFF4F7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977890" y="2420874"/>
            <a:ext cx="150876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55000" lnSpcReduction="2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3. HELP ONE PERSON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977890" y="2832354"/>
            <a:ext cx="1508760" cy="120015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85000" lnSpcReduction="10000"/>
          </a:bodyPr>
          <a:lstStyle/>
          <a:p>
            <a:pPr algn="ctr"/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Disciple-maker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Coming next.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725930" y="4663440"/>
            <a:ext cx="56921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algn="ctr"/>
            <a:r>
              <a:rPr lang="en-US" sz="24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We learned how disciples live together.  Now we learn how disciples follow Jesus.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REFERENCE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Mark’s “Immediately” Language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25930" y="2194560"/>
            <a:ext cx="5692140" cy="339471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92500" lnSpcReduction="20000"/>
          </a:bodyPr>
          <a:lstStyle/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Mark repeatedly uses Greek εὐθύς / related adverbial forms often translated “immediately,” “at once,” or “straightway.”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Selected Mark 1 examples: 1:10, 1:12, 1:18, 1:20.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Teaching caution: the word often creates narrative urgency; it does not make every event an ethical command to act rashly. In 1:18 and 1:20, however, prompt response to Jesus’ call is explicit.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REFERENCE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Avoid the Two Ditches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25930" y="2194560"/>
            <a:ext cx="5692140" cy="339471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92500" lnSpcReduction="20000"/>
          </a:bodyPr>
          <a:lstStyle/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DELAY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“Later.”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“When I feel ready.”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“When life settles down.”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Using spiritual-sounding language to postpone what Jesus has already made clear.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NOISE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Religious busyness.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Big talk, little obedience.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Activity without surrender.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 fan-club rather than a following life.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REFERENCE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Scripture Behind the Weekly Rhythm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25930" y="2194560"/>
            <a:ext cx="5692140" cy="339471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92500" lnSpcReduction="20000"/>
          </a:bodyPr>
          <a:lstStyle/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SCUBA BUDDY / CHECK IN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Ecclesiastes 4:9–10; Hebrews 10:24–25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PASS IT ON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2 Timothy 2:2; Colossians 3:16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OBEY IT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James 1:22; Matthew 7:24–27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 mechanism is simple: hear truth, obey truth, share truth, and let someone walk with you.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REFERENCE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Practical Obedience Examples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25930" y="2194560"/>
            <a:ext cx="5692140" cy="339471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92500" lnSpcReduction="20000"/>
          </a:bodyPr>
          <a:lstStyle/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 next step might be: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• forgive someone and stop rehearsing the offence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• go directly to someone instead of around them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• begin a simple daily Scripture-and-prayer rhythm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• encourage one person toward obedience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• tell someone what Jesus has done for you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• serve a person you normally overlook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 challenge is not to do everything. Choose one clear next step.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F0B33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SERIES 2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30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 ME — The New Question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25930" y="2263140"/>
            <a:ext cx="5692140" cy="7886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algn="ctr"/>
            <a:r>
              <a:rPr lang="en-US" sz="30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What does it actually LOOK like to follow Jesus?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377440" y="3291840"/>
            <a:ext cx="43891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2700" b="1" dirty="0">
                <a:solidFill>
                  <a:srgbClr val="F0B33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Not just believe.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700" b="1" dirty="0">
                <a:solidFill>
                  <a:srgbClr val="F0B33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Not just attend.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700" b="1" dirty="0">
                <a:solidFill>
                  <a:srgbClr val="F0B33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 ME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 Series Anchor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20190" y="2228850"/>
            <a:ext cx="1748790" cy="1885950"/>
          </a:xfrm>
          <a:prstGeom prst="roundRect">
            <a:avLst>
              <a:gd name="adj" fmla="val 2745"/>
            </a:avLst>
          </a:prstGeom>
          <a:solidFill>
            <a:srgbClr val="EEF4F8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657350" y="2352294"/>
            <a:ext cx="147447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 ME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657350" y="2763774"/>
            <a:ext cx="1474470" cy="123444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92500"/>
          </a:bodyPr>
          <a:lstStyle/>
          <a:p>
            <a:pPr algn="ctr"/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relationship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+ obedience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268980" y="2914650"/>
            <a:ext cx="37719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3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→</a:t>
            </a:r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659886" y="2228850"/>
            <a:ext cx="1748790" cy="1885950"/>
          </a:xfrm>
          <a:prstGeom prst="roundRect">
            <a:avLst>
              <a:gd name="adj" fmla="val 2745"/>
            </a:avLst>
          </a:prstGeom>
          <a:solidFill>
            <a:srgbClr val="FFF4DE"/>
          </a:solidFill>
          <a:ln w="15240">
            <a:solidFill>
              <a:srgbClr val="D7921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797046" y="2352294"/>
            <a:ext cx="147447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55000" lnSpcReduction="2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 WILL MAKE YOU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797046" y="2763774"/>
            <a:ext cx="1474470" cy="123444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/>
          </a:bodyPr>
          <a:lstStyle/>
          <a:p>
            <a:pPr algn="ctr"/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Jesus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transforms us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408676" y="2914650"/>
            <a:ext cx="37719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300" b="1" dirty="0">
                <a:solidFill>
                  <a:srgbClr val="D7921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→</a:t>
            </a:r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799582" y="2228850"/>
            <a:ext cx="1817370" cy="1885950"/>
          </a:xfrm>
          <a:prstGeom prst="roundRect">
            <a:avLst>
              <a:gd name="adj" fmla="val 2642"/>
            </a:avLst>
          </a:prstGeom>
          <a:solidFill>
            <a:srgbClr val="EEF4F8"/>
          </a:solidFill>
          <a:ln w="15240">
            <a:solidFill>
              <a:srgbClr val="D7DEE6"/>
            </a:solidFill>
            <a:prstDash val="solid"/>
          </a:ln>
          <a:effectLst>
            <a:outerShdw blurRad="12700" dist="50800" dir="2700000" algn="bl" rotWithShape="0">
              <a:srgbClr val="A0A8B0">
                <a:alpha val="16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936742" y="2352294"/>
            <a:ext cx="154305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55000" lnSpcReduction="2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FISHERS OF PEOPLE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936742" y="2763774"/>
            <a:ext cx="1543050" cy="123444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/>
          </a:bodyPr>
          <a:lstStyle/>
          <a:p>
            <a:pPr algn="ctr"/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help others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22272E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follow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691640" y="4526280"/>
            <a:ext cx="5760720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“Follow Me, and I will make you become fishers of men.”  — Mark 1:17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20190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SIMPLE RHYTHM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Every Week Will Work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451610" y="2420874"/>
            <a:ext cx="1405890" cy="1611630"/>
          </a:xfrm>
          <a:prstGeom prst="roundRect">
            <a:avLst>
              <a:gd name="adj" fmla="val 2439"/>
            </a:avLst>
          </a:prstGeom>
          <a:solidFill>
            <a:srgbClr val="EEF4F8"/>
          </a:solidFill>
          <a:ln w="20320">
            <a:solidFill>
              <a:srgbClr val="CAD6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533906" y="2654046"/>
            <a:ext cx="1241298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IT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561338" y="3175254"/>
            <a:ext cx="1186434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algn="ctr"/>
            <a:r>
              <a:rPr lang="en-US" sz="210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did Jesus say?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2850642" y="2948940"/>
            <a:ext cx="24003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700" dirty="0"/>
          </a:p>
        </p:txBody>
      </p:sp>
      <p:sp>
        <p:nvSpPr>
          <p:cNvPr id="9" name="Shape 7"/>
          <p:cNvSpPr/>
          <p:nvPr/>
        </p:nvSpPr>
        <p:spPr>
          <a:xfrm>
            <a:off x="3083814" y="2420874"/>
            <a:ext cx="1405890" cy="1611630"/>
          </a:xfrm>
          <a:prstGeom prst="roundRect">
            <a:avLst>
              <a:gd name="adj" fmla="val 2439"/>
            </a:avLst>
          </a:prstGeom>
          <a:solidFill>
            <a:srgbClr val="FFF4DE"/>
          </a:solidFill>
          <a:ln w="20320">
            <a:solidFill>
              <a:srgbClr val="D7921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66110" y="2654046"/>
            <a:ext cx="1241298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OBEY IT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3193542" y="3175254"/>
            <a:ext cx="1186434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algn="ctr"/>
            <a:r>
              <a:rPr lang="en-US" sz="210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will I do?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4482846" y="2948940"/>
            <a:ext cx="24003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700" dirty="0"/>
          </a:p>
        </p:txBody>
      </p:sp>
      <p:sp>
        <p:nvSpPr>
          <p:cNvPr id="13" name="Shape 11"/>
          <p:cNvSpPr/>
          <p:nvPr/>
        </p:nvSpPr>
        <p:spPr>
          <a:xfrm>
            <a:off x="4716018" y="2420874"/>
            <a:ext cx="1405890" cy="1611630"/>
          </a:xfrm>
          <a:prstGeom prst="roundRect">
            <a:avLst>
              <a:gd name="adj" fmla="val 2439"/>
            </a:avLst>
          </a:prstGeom>
          <a:solidFill>
            <a:srgbClr val="EEF4F8"/>
          </a:solidFill>
          <a:ln w="20320">
            <a:solidFill>
              <a:srgbClr val="CAD6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98314" y="2654046"/>
            <a:ext cx="1241298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IT ON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4825746" y="3175254"/>
            <a:ext cx="1186434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algn="ctr"/>
            <a:r>
              <a:rPr lang="en-US" sz="210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could benefit?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6115050" y="2948940"/>
            <a:ext cx="24003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700" dirty="0"/>
          </a:p>
        </p:txBody>
      </p:sp>
      <p:sp>
        <p:nvSpPr>
          <p:cNvPr id="17" name="Shape 15"/>
          <p:cNvSpPr/>
          <p:nvPr/>
        </p:nvSpPr>
        <p:spPr>
          <a:xfrm>
            <a:off x="6348222" y="2420874"/>
            <a:ext cx="1405890" cy="1611630"/>
          </a:xfrm>
          <a:prstGeom prst="roundRect">
            <a:avLst>
              <a:gd name="adj" fmla="val 2439"/>
            </a:avLst>
          </a:prstGeom>
          <a:solidFill>
            <a:srgbClr val="FFF4DE"/>
          </a:solidFill>
          <a:ln w="20320">
            <a:solidFill>
              <a:srgbClr val="D7921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30518" y="2654046"/>
            <a:ext cx="1241298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5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IN</a:t>
            </a:r>
            <a:endParaRPr lang="en-US" sz="2250" dirty="0"/>
          </a:p>
        </p:txBody>
      </p:sp>
      <p:sp>
        <p:nvSpPr>
          <p:cNvPr id="19" name="Text 17"/>
          <p:cNvSpPr/>
          <p:nvPr/>
        </p:nvSpPr>
        <p:spPr>
          <a:xfrm>
            <a:off x="6457950" y="3175254"/>
            <a:ext cx="1186434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algn="ctr"/>
            <a:r>
              <a:rPr lang="en-US" sz="210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will help me follow through?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1623060" y="4546854"/>
            <a:ext cx="5897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IT  →  OBEY IT  →  PASS IT ON  →  CHECK IN</a:t>
            </a:r>
            <a:endParaRPr lang="en-US" sz="2700" dirty="0"/>
          </a:p>
        </p:txBody>
      </p:sp>
      <p:sp>
        <p:nvSpPr>
          <p:cNvPr id="21" name="Text 19"/>
          <p:cNvSpPr/>
          <p:nvPr/>
        </p:nvSpPr>
        <p:spPr>
          <a:xfrm>
            <a:off x="1828800" y="507492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algn="ctr"/>
            <a:r>
              <a:rPr lang="en-US" sz="2250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Truth should move from the sermon into life — and from us into someone else.</a:t>
            </a:r>
            <a:endParaRPr lang="en-US" sz="2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450342" y="1337310"/>
            <a:ext cx="260604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50" b="1" dirty="0">
                <a:solidFill>
                  <a:srgbClr val="F0B33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SCUBA BUDDY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1722" y="1831086"/>
            <a:ext cx="3687318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30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NEVER DIVE ALONE.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44018" y="2674620"/>
            <a:ext cx="3440430" cy="1851660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ctr">
            <a:normAutofit fontScale="92500" lnSpcReduction="10000"/>
          </a:bodyPr>
          <a:lstStyle/>
          <a:p>
            <a:r>
              <a:rPr lang="en-US" sz="225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Your buddy…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• checks in (not checks up)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• watches your back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• helps when you get stuck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5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• encourages you to keep moving</a:t>
            </a:r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44018" y="6345936"/>
            <a:ext cx="2907792" cy="2880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Ecclesiastes 4:9–10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982F48-2C8F-166A-6032-181AC4376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815" y="0"/>
            <a:ext cx="5496185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6F649C-A9B2-EE2D-5E11-E3492AAB1607}"/>
              </a:ext>
            </a:extLst>
          </p:cNvPr>
          <p:cNvSpPr txBox="1"/>
          <p:nvPr/>
        </p:nvSpPr>
        <p:spPr>
          <a:xfrm>
            <a:off x="557784" y="4791456"/>
            <a:ext cx="2056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one!</a:t>
            </a:r>
          </a:p>
          <a:p>
            <a:r>
              <a:rPr lang="en-A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one!</a:t>
            </a:r>
            <a:endParaRPr lang="en-A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32938" y="1049274"/>
            <a:ext cx="329184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algn="ctr"/>
            <a:r>
              <a:rPr lang="en-US" sz="21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 POTATO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1520190" y="1351026"/>
            <a:ext cx="61036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30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IT 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520190" y="1940814"/>
            <a:ext cx="6103620" cy="0"/>
          </a:xfrm>
          <a:prstGeom prst="line">
            <a:avLst/>
          </a:prstGeom>
          <a:noFill/>
          <a:ln w="25400">
            <a:solidFill>
              <a:srgbClr val="D7921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91640" y="2194560"/>
            <a:ext cx="5760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let truth die in your notebook.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1897380" y="2914650"/>
            <a:ext cx="857250" cy="857250"/>
          </a:xfrm>
          <a:prstGeom prst="ellipse">
            <a:avLst/>
          </a:prstGeom>
          <a:solidFill>
            <a:srgbClr val="EEF4F8"/>
          </a:solidFill>
          <a:ln w="25400">
            <a:solidFill>
              <a:srgbClr val="1021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144268" y="3106674"/>
            <a:ext cx="37719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2816352" y="3127248"/>
            <a:ext cx="37719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700" dirty="0"/>
          </a:p>
        </p:txBody>
      </p:sp>
      <p:sp>
        <p:nvSpPr>
          <p:cNvPr id="9" name="Shape 7"/>
          <p:cNvSpPr/>
          <p:nvPr/>
        </p:nvSpPr>
        <p:spPr>
          <a:xfrm>
            <a:off x="3337560" y="2914650"/>
            <a:ext cx="857250" cy="857250"/>
          </a:xfrm>
          <a:prstGeom prst="ellipse">
            <a:avLst/>
          </a:prstGeom>
          <a:solidFill>
            <a:srgbClr val="FFD98A"/>
          </a:solidFill>
          <a:ln w="25400">
            <a:solidFill>
              <a:srgbClr val="D7921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84448" y="3106674"/>
            <a:ext cx="37719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4256532" y="3127248"/>
            <a:ext cx="37719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700" dirty="0"/>
          </a:p>
        </p:txBody>
      </p:sp>
      <p:sp>
        <p:nvSpPr>
          <p:cNvPr id="12" name="Shape 10"/>
          <p:cNvSpPr/>
          <p:nvPr/>
        </p:nvSpPr>
        <p:spPr>
          <a:xfrm>
            <a:off x="4777740" y="2914650"/>
            <a:ext cx="857250" cy="857250"/>
          </a:xfrm>
          <a:prstGeom prst="ellipse">
            <a:avLst/>
          </a:prstGeom>
          <a:solidFill>
            <a:srgbClr val="EEF4F8"/>
          </a:solidFill>
          <a:ln w="25400">
            <a:solidFill>
              <a:srgbClr val="1021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4628" y="3106674"/>
            <a:ext cx="37719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5696712" y="3127248"/>
            <a:ext cx="37719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D792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700" dirty="0"/>
          </a:p>
        </p:txBody>
      </p:sp>
      <p:sp>
        <p:nvSpPr>
          <p:cNvPr id="15" name="Shape 13"/>
          <p:cNvSpPr/>
          <p:nvPr/>
        </p:nvSpPr>
        <p:spPr>
          <a:xfrm>
            <a:off x="6217920" y="2914650"/>
            <a:ext cx="857250" cy="857250"/>
          </a:xfrm>
          <a:prstGeom prst="ellipse">
            <a:avLst/>
          </a:prstGeom>
          <a:solidFill>
            <a:srgbClr val="EEF4F8"/>
          </a:solidFill>
          <a:ln w="25400">
            <a:solidFill>
              <a:srgbClr val="1021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64808" y="3106674"/>
            <a:ext cx="37719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102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1828800" y="4114800"/>
            <a:ext cx="548640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algn="ctr"/>
            <a:r>
              <a:rPr lang="en-US" sz="2400" b="1" dirty="0">
                <a:solidFill>
                  <a:srgbClr val="2227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someone could benefit from one thing you learned — and they were not here — tell them.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1725930" y="5054346"/>
            <a:ext cx="5692140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algn="ctr"/>
            <a:r>
              <a:rPr lang="en-US" sz="2100" dirty="0">
                <a:solidFill>
                  <a:srgbClr val="5E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“Entrust [it] to faithful people who will be able to teach others also.”  — 2 Timothy 2:2</a:t>
            </a:r>
            <a:endParaRPr lang="en-US" sz="2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139</TotalTime>
  <Words>2863</Words>
  <Application>Microsoft Office PowerPoint</Application>
  <PresentationFormat>On-screen Show (4:3)</PresentationFormat>
  <Paragraphs>431</Paragraphs>
  <Slides>43</Slides>
  <Notes>42</Notes>
  <HiddenSlides>6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Mckitrick</dc:creator>
  <cp:lastModifiedBy>Erik Mckitrick</cp:lastModifiedBy>
  <cp:revision>18</cp:revision>
  <cp:lastPrinted>2026-08-22T13:08:19Z</cp:lastPrinted>
  <dcterms:created xsi:type="dcterms:W3CDTF">2026-08-22T11:58:04Z</dcterms:created>
  <dcterms:modified xsi:type="dcterms:W3CDTF">2026-08-22T14:17:35Z</dcterms:modified>
</cp:coreProperties>
</file>